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4"/>
  </p:notesMasterIdLst>
  <p:sldIdLst>
    <p:sldId id="256" r:id="rId2"/>
    <p:sldId id="269" r:id="rId3"/>
    <p:sldId id="268" r:id="rId4"/>
    <p:sldId id="272" r:id="rId5"/>
    <p:sldId id="271" r:id="rId6"/>
    <p:sldId id="273" r:id="rId7"/>
    <p:sldId id="276" r:id="rId8"/>
    <p:sldId id="277" r:id="rId9"/>
    <p:sldId id="274" r:id="rId10"/>
    <p:sldId id="257" r:id="rId11"/>
    <p:sldId id="265"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5B"/>
    <a:srgbClr val="FFB829"/>
    <a:srgbClr val="FFAB00"/>
    <a:srgbClr val="DCB71B"/>
    <a:srgbClr val="003366"/>
    <a:srgbClr val="003399"/>
    <a:srgbClr val="EAB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94660"/>
  </p:normalViewPr>
  <p:slideViewPr>
    <p:cSldViewPr snapToGrid="0" showGuides="1">
      <p:cViewPr varScale="1">
        <p:scale>
          <a:sx n="58" d="100"/>
          <a:sy n="58" d="100"/>
        </p:scale>
        <p:origin x="98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CDCBC71-80D8-4E9D-A0E8-1EDF3FA20968}" type="datetimeFigureOut">
              <a:rPr lang="ar-SA" smtClean="0"/>
              <a:t>17/06/1446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1BB6CC4-3923-4126-A577-7B27F6102AC3}" type="slidenum">
              <a:rPr lang="ar-SA" smtClean="0"/>
              <a:t>‹#›</a:t>
            </a:fld>
            <a:endParaRPr lang="ar-SA"/>
          </a:p>
        </p:txBody>
      </p:sp>
    </p:spTree>
    <p:extLst>
      <p:ext uri="{BB962C8B-B14F-4D97-AF65-F5344CB8AC3E}">
        <p14:creationId xmlns:p14="http://schemas.microsoft.com/office/powerpoint/2010/main" val="21014664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41BB6CC4-3923-4126-A577-7B27F6102AC3}" type="slidenum">
              <a:rPr lang="ar-SA" smtClean="0"/>
              <a:t>10</a:t>
            </a:fld>
            <a:endParaRPr lang="ar-SA"/>
          </a:p>
        </p:txBody>
      </p:sp>
    </p:spTree>
    <p:extLst>
      <p:ext uri="{BB962C8B-B14F-4D97-AF65-F5344CB8AC3E}">
        <p14:creationId xmlns:p14="http://schemas.microsoft.com/office/powerpoint/2010/main" val="1371252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E8D6339-7B35-4F2D-9B1D-EFABCBF53208}" type="datetimeFigureOut">
              <a:rPr lang="en-US" smtClean="0"/>
              <a:t>12/18/2024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8AB236-7E76-475C-8DC9-89BE817D909F}" type="slidenum">
              <a:rPr lang="en-US" smtClean="0"/>
              <a:t>‹#›</a:t>
            </a:fld>
            <a:endParaRPr lang="en-US"/>
          </a:p>
        </p:txBody>
      </p:sp>
    </p:spTree>
    <p:extLst>
      <p:ext uri="{BB962C8B-B14F-4D97-AF65-F5344CB8AC3E}">
        <p14:creationId xmlns:p14="http://schemas.microsoft.com/office/powerpoint/2010/main" val="3796487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E8D6339-7B35-4F2D-9B1D-EFABCBF53208}" type="datetimeFigureOut">
              <a:rPr lang="en-US" smtClean="0"/>
              <a:t>12/18/2024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8AB236-7E76-475C-8DC9-89BE817D909F}" type="slidenum">
              <a:rPr lang="en-US" smtClean="0"/>
              <a:t>‹#›</a:t>
            </a:fld>
            <a:endParaRPr lang="en-US"/>
          </a:p>
        </p:txBody>
      </p:sp>
    </p:spTree>
    <p:extLst>
      <p:ext uri="{BB962C8B-B14F-4D97-AF65-F5344CB8AC3E}">
        <p14:creationId xmlns:p14="http://schemas.microsoft.com/office/powerpoint/2010/main" val="2194452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E8D6339-7B35-4F2D-9B1D-EFABCBF53208}" type="datetimeFigureOut">
              <a:rPr lang="en-US" smtClean="0"/>
              <a:t>12/18/2024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8AB236-7E76-475C-8DC9-89BE817D909F}" type="slidenum">
              <a:rPr lang="en-US" smtClean="0"/>
              <a:t>‹#›</a:t>
            </a:fld>
            <a:endParaRPr lang="en-US"/>
          </a:p>
        </p:txBody>
      </p:sp>
    </p:spTree>
    <p:extLst>
      <p:ext uri="{BB962C8B-B14F-4D97-AF65-F5344CB8AC3E}">
        <p14:creationId xmlns:p14="http://schemas.microsoft.com/office/powerpoint/2010/main" val="268320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E8D6339-7B35-4F2D-9B1D-EFABCBF53208}" type="datetimeFigureOut">
              <a:rPr lang="en-US" smtClean="0"/>
              <a:t>12/18/2024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8AB236-7E76-475C-8DC9-89BE817D909F}" type="slidenum">
              <a:rPr lang="en-US" smtClean="0"/>
              <a:t>‹#›</a:t>
            </a:fld>
            <a:endParaRPr lang="en-US"/>
          </a:p>
        </p:txBody>
      </p:sp>
    </p:spTree>
    <p:extLst>
      <p:ext uri="{BB962C8B-B14F-4D97-AF65-F5344CB8AC3E}">
        <p14:creationId xmlns:p14="http://schemas.microsoft.com/office/powerpoint/2010/main" val="4022590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E8D6339-7B35-4F2D-9B1D-EFABCBF53208}" type="datetimeFigureOut">
              <a:rPr lang="en-US" smtClean="0"/>
              <a:t>12/18/2024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8AB236-7E76-475C-8DC9-89BE817D909F}" type="slidenum">
              <a:rPr lang="en-US" smtClean="0"/>
              <a:t>‹#›</a:t>
            </a:fld>
            <a:endParaRPr lang="en-US"/>
          </a:p>
        </p:txBody>
      </p:sp>
    </p:spTree>
    <p:extLst>
      <p:ext uri="{BB962C8B-B14F-4D97-AF65-F5344CB8AC3E}">
        <p14:creationId xmlns:p14="http://schemas.microsoft.com/office/powerpoint/2010/main" val="337727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E8D6339-7B35-4F2D-9B1D-EFABCBF53208}" type="datetimeFigureOut">
              <a:rPr lang="en-US" smtClean="0"/>
              <a:t>12/18/2024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8AB236-7E76-475C-8DC9-89BE817D909F}" type="slidenum">
              <a:rPr lang="en-US" smtClean="0"/>
              <a:t>‹#›</a:t>
            </a:fld>
            <a:endParaRPr lang="en-US"/>
          </a:p>
        </p:txBody>
      </p:sp>
    </p:spTree>
    <p:extLst>
      <p:ext uri="{BB962C8B-B14F-4D97-AF65-F5344CB8AC3E}">
        <p14:creationId xmlns:p14="http://schemas.microsoft.com/office/powerpoint/2010/main" val="28073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E8D6339-7B35-4F2D-9B1D-EFABCBF53208}" type="datetimeFigureOut">
              <a:rPr lang="en-US" smtClean="0"/>
              <a:t>12/18/2024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08AB236-7E76-475C-8DC9-89BE817D909F}" type="slidenum">
              <a:rPr lang="en-US" smtClean="0"/>
              <a:t>‹#›</a:t>
            </a:fld>
            <a:endParaRPr lang="en-US"/>
          </a:p>
        </p:txBody>
      </p:sp>
    </p:spTree>
    <p:extLst>
      <p:ext uri="{BB962C8B-B14F-4D97-AF65-F5344CB8AC3E}">
        <p14:creationId xmlns:p14="http://schemas.microsoft.com/office/powerpoint/2010/main" val="323516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E8D6339-7B35-4F2D-9B1D-EFABCBF53208}" type="datetimeFigureOut">
              <a:rPr lang="en-US" smtClean="0"/>
              <a:t>12/18/2024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08AB236-7E76-475C-8DC9-89BE817D909F}" type="slidenum">
              <a:rPr lang="en-US" smtClean="0"/>
              <a:t>‹#›</a:t>
            </a:fld>
            <a:endParaRPr lang="en-US"/>
          </a:p>
        </p:txBody>
      </p:sp>
    </p:spTree>
    <p:extLst>
      <p:ext uri="{BB962C8B-B14F-4D97-AF65-F5344CB8AC3E}">
        <p14:creationId xmlns:p14="http://schemas.microsoft.com/office/powerpoint/2010/main" val="379174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E8D6339-7B35-4F2D-9B1D-EFABCBF53208}" type="datetimeFigureOut">
              <a:rPr lang="en-US" smtClean="0"/>
              <a:t>12/18/2024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08AB236-7E76-475C-8DC9-89BE817D909F}" type="slidenum">
              <a:rPr lang="en-US" smtClean="0"/>
              <a:t>‹#›</a:t>
            </a:fld>
            <a:endParaRPr lang="en-US"/>
          </a:p>
        </p:txBody>
      </p:sp>
    </p:spTree>
    <p:extLst>
      <p:ext uri="{BB962C8B-B14F-4D97-AF65-F5344CB8AC3E}">
        <p14:creationId xmlns:p14="http://schemas.microsoft.com/office/powerpoint/2010/main" val="214365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E8D6339-7B35-4F2D-9B1D-EFABCBF53208}" type="datetimeFigureOut">
              <a:rPr lang="en-US" smtClean="0"/>
              <a:t>12/18/2024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8AB236-7E76-475C-8DC9-89BE817D909F}" type="slidenum">
              <a:rPr lang="en-US" smtClean="0"/>
              <a:t>‹#›</a:t>
            </a:fld>
            <a:endParaRPr lang="en-US"/>
          </a:p>
        </p:txBody>
      </p:sp>
    </p:spTree>
    <p:extLst>
      <p:ext uri="{BB962C8B-B14F-4D97-AF65-F5344CB8AC3E}">
        <p14:creationId xmlns:p14="http://schemas.microsoft.com/office/powerpoint/2010/main" val="291047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E8D6339-7B35-4F2D-9B1D-EFABCBF53208}" type="datetimeFigureOut">
              <a:rPr lang="en-US" smtClean="0"/>
              <a:t>12/18/2024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8AB236-7E76-475C-8DC9-89BE817D909F}" type="slidenum">
              <a:rPr lang="en-US" smtClean="0"/>
              <a:t>‹#›</a:t>
            </a:fld>
            <a:endParaRPr lang="en-US"/>
          </a:p>
        </p:txBody>
      </p:sp>
    </p:spTree>
    <p:extLst>
      <p:ext uri="{BB962C8B-B14F-4D97-AF65-F5344CB8AC3E}">
        <p14:creationId xmlns:p14="http://schemas.microsoft.com/office/powerpoint/2010/main" val="96507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eg"/><Relationship Id="rId26" Type="http://schemas.openxmlformats.org/officeDocument/2006/relationships/image" Target="../media/image14.jpe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5" Type="http://schemas.openxmlformats.org/officeDocument/2006/relationships/image" Target="../media/image13.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29"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2.jpeg"/><Relationship Id="rId5" Type="http://schemas.openxmlformats.org/officeDocument/2006/relationships/slideLayout" Target="../slideLayouts/slideLayout5.xml"/><Relationship Id="rId15" Type="http://schemas.openxmlformats.org/officeDocument/2006/relationships/image" Target="../media/image3.png"/><Relationship Id="rId23" Type="http://schemas.openxmlformats.org/officeDocument/2006/relationships/image" Target="../media/image11.jpeg"/><Relationship Id="rId28"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png"/><Relationship Id="rId27" Type="http://schemas.openxmlformats.org/officeDocument/2006/relationships/image" Target="../media/image15.png"/><Relationship Id="rId30"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مخطط انسيابي: مستند 34">
            <a:extLst>
              <a:ext uri="{FF2B5EF4-FFF2-40B4-BE49-F238E27FC236}">
                <a16:creationId xmlns:a16="http://schemas.microsoft.com/office/drawing/2014/main" id="{3C96C269-93D6-78F8-3596-E6F0E8AA5C36}"/>
              </a:ext>
            </a:extLst>
          </p:cNvPr>
          <p:cNvSpPr/>
          <p:nvPr userDrawn="1"/>
        </p:nvSpPr>
        <p:spPr>
          <a:xfrm>
            <a:off x="-14697" y="296604"/>
            <a:ext cx="12200552" cy="97405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0556"/>
              <a:gd name="connsiteX1" fmla="*/ 21600 w 21600"/>
              <a:gd name="connsiteY1" fmla="*/ 0 h 30556"/>
              <a:gd name="connsiteX2" fmla="*/ 21600 w 21600"/>
              <a:gd name="connsiteY2" fmla="*/ 17322 h 30556"/>
              <a:gd name="connsiteX3" fmla="*/ 0 w 21600"/>
              <a:gd name="connsiteY3" fmla="*/ 20172 h 30556"/>
              <a:gd name="connsiteX4" fmla="*/ 0 w 21600"/>
              <a:gd name="connsiteY4" fmla="*/ 0 h 30556"/>
              <a:gd name="connsiteX0" fmla="*/ 0 w 21600"/>
              <a:gd name="connsiteY0" fmla="*/ 0 h 31682"/>
              <a:gd name="connsiteX1" fmla="*/ 21600 w 21600"/>
              <a:gd name="connsiteY1" fmla="*/ 0 h 31682"/>
              <a:gd name="connsiteX2" fmla="*/ 21600 w 21600"/>
              <a:gd name="connsiteY2" fmla="*/ 17322 h 31682"/>
              <a:gd name="connsiteX3" fmla="*/ 0 w 21600"/>
              <a:gd name="connsiteY3" fmla="*/ 20172 h 31682"/>
              <a:gd name="connsiteX4" fmla="*/ 0 w 21600"/>
              <a:gd name="connsiteY4" fmla="*/ 0 h 31682"/>
              <a:gd name="connsiteX0" fmla="*/ 0 w 21600"/>
              <a:gd name="connsiteY0" fmla="*/ 0 h 27186"/>
              <a:gd name="connsiteX1" fmla="*/ 21600 w 21600"/>
              <a:gd name="connsiteY1" fmla="*/ 0 h 27186"/>
              <a:gd name="connsiteX2" fmla="*/ 21600 w 21600"/>
              <a:gd name="connsiteY2" fmla="*/ 17322 h 27186"/>
              <a:gd name="connsiteX3" fmla="*/ 0 w 21600"/>
              <a:gd name="connsiteY3" fmla="*/ 20172 h 27186"/>
              <a:gd name="connsiteX4" fmla="*/ 0 w 21600"/>
              <a:gd name="connsiteY4" fmla="*/ 0 h 27186"/>
              <a:gd name="connsiteX0" fmla="*/ 32 w 21632"/>
              <a:gd name="connsiteY0" fmla="*/ 0 h 21351"/>
              <a:gd name="connsiteX1" fmla="*/ 21632 w 21632"/>
              <a:gd name="connsiteY1" fmla="*/ 0 h 21351"/>
              <a:gd name="connsiteX2" fmla="*/ 21632 w 21632"/>
              <a:gd name="connsiteY2" fmla="*/ 17322 h 21351"/>
              <a:gd name="connsiteX3" fmla="*/ 0 w 21632"/>
              <a:gd name="connsiteY3" fmla="*/ 11984 h 21351"/>
              <a:gd name="connsiteX4" fmla="*/ 32 w 21632"/>
              <a:gd name="connsiteY4" fmla="*/ 0 h 21351"/>
              <a:gd name="connsiteX0" fmla="*/ 32 w 21632"/>
              <a:gd name="connsiteY0" fmla="*/ 0 h 18932"/>
              <a:gd name="connsiteX1" fmla="*/ 21632 w 21632"/>
              <a:gd name="connsiteY1" fmla="*/ 0 h 18932"/>
              <a:gd name="connsiteX2" fmla="*/ 21632 w 21632"/>
              <a:gd name="connsiteY2" fmla="*/ 17322 h 18932"/>
              <a:gd name="connsiteX3" fmla="*/ 0 w 21632"/>
              <a:gd name="connsiteY3" fmla="*/ 11984 h 18932"/>
              <a:gd name="connsiteX4" fmla="*/ 32 w 21632"/>
              <a:gd name="connsiteY4" fmla="*/ 0 h 18932"/>
              <a:gd name="connsiteX0" fmla="*/ 32 w 21632"/>
              <a:gd name="connsiteY0" fmla="*/ 0 h 17422"/>
              <a:gd name="connsiteX1" fmla="*/ 21632 w 21632"/>
              <a:gd name="connsiteY1" fmla="*/ 0 h 17422"/>
              <a:gd name="connsiteX2" fmla="*/ 21632 w 21632"/>
              <a:gd name="connsiteY2" fmla="*/ 8622 h 17422"/>
              <a:gd name="connsiteX3" fmla="*/ 0 w 21632"/>
              <a:gd name="connsiteY3" fmla="*/ 11984 h 17422"/>
              <a:gd name="connsiteX4" fmla="*/ 32 w 21632"/>
              <a:gd name="connsiteY4" fmla="*/ 0 h 17422"/>
              <a:gd name="connsiteX0" fmla="*/ 32 w 21632"/>
              <a:gd name="connsiteY0" fmla="*/ 0 h 24145"/>
              <a:gd name="connsiteX1" fmla="*/ 21632 w 21632"/>
              <a:gd name="connsiteY1" fmla="*/ 0 h 24145"/>
              <a:gd name="connsiteX2" fmla="*/ 21632 w 21632"/>
              <a:gd name="connsiteY2" fmla="*/ 8622 h 24145"/>
              <a:gd name="connsiteX3" fmla="*/ 0 w 21632"/>
              <a:gd name="connsiteY3" fmla="*/ 11984 h 24145"/>
              <a:gd name="connsiteX4" fmla="*/ 32 w 21632"/>
              <a:gd name="connsiteY4" fmla="*/ 0 h 24145"/>
              <a:gd name="connsiteX0" fmla="*/ 32 w 21632"/>
              <a:gd name="connsiteY0" fmla="*/ 0 h 27256"/>
              <a:gd name="connsiteX1" fmla="*/ 21632 w 21632"/>
              <a:gd name="connsiteY1" fmla="*/ 0 h 27256"/>
              <a:gd name="connsiteX2" fmla="*/ 21632 w 21632"/>
              <a:gd name="connsiteY2" fmla="*/ 8622 h 27256"/>
              <a:gd name="connsiteX3" fmla="*/ 0 w 21632"/>
              <a:gd name="connsiteY3" fmla="*/ 11984 h 27256"/>
              <a:gd name="connsiteX4" fmla="*/ 32 w 21632"/>
              <a:gd name="connsiteY4" fmla="*/ 0 h 2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2" h="27256">
                <a:moveTo>
                  <a:pt x="32" y="0"/>
                </a:moveTo>
                <a:lnTo>
                  <a:pt x="21632" y="0"/>
                </a:lnTo>
                <a:lnTo>
                  <a:pt x="21632" y="8622"/>
                </a:lnTo>
                <a:cubicBezTo>
                  <a:pt x="10961" y="-1101"/>
                  <a:pt x="4673" y="52314"/>
                  <a:pt x="0" y="11984"/>
                </a:cubicBezTo>
                <a:cubicBezTo>
                  <a:pt x="11" y="7989"/>
                  <a:pt x="21" y="3995"/>
                  <a:pt x="32" y="0"/>
                </a:cubicBez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صورة 6">
            <a:extLst>
              <a:ext uri="{FF2B5EF4-FFF2-40B4-BE49-F238E27FC236}">
                <a16:creationId xmlns:a16="http://schemas.microsoft.com/office/drawing/2014/main" id="{8CD3A9B5-DE23-AFAF-AFB4-5F3A1C5D077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746012" y="3629628"/>
            <a:ext cx="1809888" cy="891666"/>
          </a:xfrm>
          <a:prstGeom prst="rect">
            <a:avLst/>
          </a:prstGeom>
        </p:spPr>
      </p:pic>
      <p:sp>
        <p:nvSpPr>
          <p:cNvPr id="34" name="مستطيل: زوايا مستديرة 33">
            <a:extLst>
              <a:ext uri="{FF2B5EF4-FFF2-40B4-BE49-F238E27FC236}">
                <a16:creationId xmlns:a16="http://schemas.microsoft.com/office/drawing/2014/main" id="{9D01D887-F212-D746-C8BF-21633BB8617D}"/>
              </a:ext>
            </a:extLst>
          </p:cNvPr>
          <p:cNvSpPr/>
          <p:nvPr userDrawn="1"/>
        </p:nvSpPr>
        <p:spPr>
          <a:xfrm>
            <a:off x="0" y="6051836"/>
            <a:ext cx="12192000" cy="799463"/>
          </a:xfrm>
          <a:prstGeom prst="roundRect">
            <a:avLst>
              <a:gd name="adj" fmla="val 0"/>
            </a:avLst>
          </a:prstGeom>
          <a:solidFill>
            <a:schemeClr val="accent4">
              <a:lumMod val="40000"/>
              <a:lumOff val="6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ربع نص 10">
            <a:extLst>
              <a:ext uri="{FF2B5EF4-FFF2-40B4-BE49-F238E27FC236}">
                <a16:creationId xmlns:a16="http://schemas.microsoft.com/office/drawing/2014/main" id="{8BF5ADF4-36A4-B05E-644C-99A572809EF0}"/>
              </a:ext>
            </a:extLst>
          </p:cNvPr>
          <p:cNvSpPr txBox="1"/>
          <p:nvPr userDrawn="1"/>
        </p:nvSpPr>
        <p:spPr>
          <a:xfrm>
            <a:off x="-163981" y="6069726"/>
            <a:ext cx="1096012" cy="707886"/>
          </a:xfrm>
          <a:prstGeom prst="rect">
            <a:avLst/>
          </a:prstGeom>
          <a:noFill/>
          <a:ln>
            <a:noFill/>
          </a:ln>
        </p:spPr>
        <p:txBody>
          <a:bodyPr wrap="square" rtlCol="0">
            <a:spAutoFit/>
          </a:bodyPr>
          <a:lstStyle/>
          <a:p>
            <a:pPr algn="ctr" rtl="1"/>
            <a:fld id="{81BCED4A-1B33-43F9-853B-23FF78900156}" type="slidenum">
              <a:rPr lang="en-US" sz="4000" b="1" cap="none" spc="0" smtClean="0">
                <a:ln w="10160">
                  <a:solidFill>
                    <a:srgbClr val="003366"/>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ea typeface="Verdana" panose="020B0604030504040204" pitchFamily="34" charset="0"/>
              </a:rPr>
              <a:pPr algn="ctr" rtl="1"/>
              <a:t>‹#›</a:t>
            </a:fld>
            <a:endParaRPr lang="en-US" sz="4000" b="1" cap="none" spc="0" dirty="0">
              <a:ln w="10160">
                <a:solidFill>
                  <a:srgbClr val="003366"/>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ea typeface="Verdana" panose="020B0604030504040204" pitchFamily="34" charset="0"/>
            </a:endParaRPr>
          </a:p>
        </p:txBody>
      </p:sp>
      <p:sp>
        <p:nvSpPr>
          <p:cNvPr id="35" name="مخطط انسيابي: مستند 34">
            <a:extLst>
              <a:ext uri="{FF2B5EF4-FFF2-40B4-BE49-F238E27FC236}">
                <a16:creationId xmlns:a16="http://schemas.microsoft.com/office/drawing/2014/main" id="{FDD9330C-8B13-9AC5-22D5-B16DF5D716C8}"/>
              </a:ext>
            </a:extLst>
          </p:cNvPr>
          <p:cNvSpPr/>
          <p:nvPr userDrawn="1"/>
        </p:nvSpPr>
        <p:spPr>
          <a:xfrm>
            <a:off x="-14697" y="0"/>
            <a:ext cx="12237775" cy="73123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0556"/>
              <a:gd name="connsiteX1" fmla="*/ 21600 w 21600"/>
              <a:gd name="connsiteY1" fmla="*/ 0 h 30556"/>
              <a:gd name="connsiteX2" fmla="*/ 21600 w 21600"/>
              <a:gd name="connsiteY2" fmla="*/ 17322 h 30556"/>
              <a:gd name="connsiteX3" fmla="*/ 0 w 21600"/>
              <a:gd name="connsiteY3" fmla="*/ 20172 h 30556"/>
              <a:gd name="connsiteX4" fmla="*/ 0 w 21600"/>
              <a:gd name="connsiteY4" fmla="*/ 0 h 30556"/>
              <a:gd name="connsiteX0" fmla="*/ 0 w 21600"/>
              <a:gd name="connsiteY0" fmla="*/ 0 h 31682"/>
              <a:gd name="connsiteX1" fmla="*/ 21600 w 21600"/>
              <a:gd name="connsiteY1" fmla="*/ 0 h 31682"/>
              <a:gd name="connsiteX2" fmla="*/ 21600 w 21600"/>
              <a:gd name="connsiteY2" fmla="*/ 17322 h 31682"/>
              <a:gd name="connsiteX3" fmla="*/ 0 w 21600"/>
              <a:gd name="connsiteY3" fmla="*/ 20172 h 31682"/>
              <a:gd name="connsiteX4" fmla="*/ 0 w 21600"/>
              <a:gd name="connsiteY4" fmla="*/ 0 h 31682"/>
              <a:gd name="connsiteX0" fmla="*/ 0 w 21600"/>
              <a:gd name="connsiteY0" fmla="*/ 0 h 27186"/>
              <a:gd name="connsiteX1" fmla="*/ 21600 w 21600"/>
              <a:gd name="connsiteY1" fmla="*/ 0 h 27186"/>
              <a:gd name="connsiteX2" fmla="*/ 21600 w 21600"/>
              <a:gd name="connsiteY2" fmla="*/ 17322 h 27186"/>
              <a:gd name="connsiteX3" fmla="*/ 0 w 21600"/>
              <a:gd name="connsiteY3" fmla="*/ 20172 h 27186"/>
              <a:gd name="connsiteX4" fmla="*/ 0 w 21600"/>
              <a:gd name="connsiteY4" fmla="*/ 0 h 27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7186">
                <a:moveTo>
                  <a:pt x="0" y="0"/>
                </a:moveTo>
                <a:lnTo>
                  <a:pt x="21600" y="0"/>
                </a:lnTo>
                <a:lnTo>
                  <a:pt x="21600" y="17322"/>
                </a:lnTo>
                <a:cubicBezTo>
                  <a:pt x="10800" y="17322"/>
                  <a:pt x="3085" y="37474"/>
                  <a:pt x="0" y="20172"/>
                </a:cubicBezTo>
                <a:lnTo>
                  <a:pt x="0" y="0"/>
                </a:ln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مربع نص 37">
            <a:extLst>
              <a:ext uri="{FF2B5EF4-FFF2-40B4-BE49-F238E27FC236}">
                <a16:creationId xmlns:a16="http://schemas.microsoft.com/office/drawing/2014/main" id="{75E7CB1D-8267-35FC-C1BB-660DEC6B6502}"/>
              </a:ext>
            </a:extLst>
          </p:cNvPr>
          <p:cNvSpPr txBox="1"/>
          <p:nvPr userDrawn="1"/>
        </p:nvSpPr>
        <p:spPr>
          <a:xfrm>
            <a:off x="4444638" y="-37819"/>
            <a:ext cx="3310914" cy="482824"/>
          </a:xfrm>
          <a:prstGeom prst="rect">
            <a:avLst/>
          </a:prstGeom>
          <a:noFill/>
        </p:spPr>
        <p:txBody>
          <a:bodyPr wrap="square">
            <a:spAutoFit/>
          </a:bodyPr>
          <a:lstStyle/>
          <a:p>
            <a:pPr algn="ctr" rtl="1">
              <a:lnSpc>
                <a:spcPts val="1500"/>
              </a:lnSpc>
            </a:pPr>
            <a:r>
              <a:rPr lang="ar-EG" sz="1400" b="0" i="0" u="none" dirty="0">
                <a:solidFill>
                  <a:srgbClr val="C00000"/>
                </a:solidFill>
                <a:latin typeface="Aljazeera" panose="02000000000000000000" pitchFamily="2" charset="-78"/>
                <a:cs typeface="Aljazeera" panose="02000000000000000000" pitchFamily="2" charset="-78"/>
              </a:rPr>
              <a:t>تحت شعار</a:t>
            </a:r>
          </a:p>
          <a:p>
            <a:pPr algn="ctr" rtl="1">
              <a:lnSpc>
                <a:spcPts val="1500"/>
              </a:lnSpc>
            </a:pPr>
            <a:r>
              <a:rPr lang="ar-EG" sz="1400" b="0" i="0" u="none" dirty="0">
                <a:solidFill>
                  <a:srgbClr val="C00000"/>
                </a:solidFill>
                <a:latin typeface="Aljazeera" panose="02000000000000000000" pitchFamily="2" charset="-78"/>
                <a:cs typeface="Aljazeera" panose="02000000000000000000" pitchFamily="2" charset="-78"/>
              </a:rPr>
              <a:t>عودة الحياة لقطاع التعليم بقطاع غزة</a:t>
            </a:r>
          </a:p>
        </p:txBody>
      </p:sp>
      <p:sp>
        <p:nvSpPr>
          <p:cNvPr id="40" name="مربع نص 39">
            <a:extLst>
              <a:ext uri="{FF2B5EF4-FFF2-40B4-BE49-F238E27FC236}">
                <a16:creationId xmlns:a16="http://schemas.microsoft.com/office/drawing/2014/main" id="{6185FEB9-1C64-FD60-3DC9-0EFB56881FDA}"/>
              </a:ext>
            </a:extLst>
          </p:cNvPr>
          <p:cNvSpPr txBox="1"/>
          <p:nvPr userDrawn="1"/>
        </p:nvSpPr>
        <p:spPr>
          <a:xfrm>
            <a:off x="247141" y="678909"/>
            <a:ext cx="4942165" cy="492443"/>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en-US" sz="1300" b="1" i="1" u="none" strike="noStrike" kern="1200" normalizeH="0" baseline="0" noProof="0" dirty="0">
                <a:solidFill>
                  <a:schemeClr val="accent4">
                    <a:lumMod val="40000"/>
                    <a:lumOff val="60000"/>
                  </a:schemeClr>
                </a:solidFill>
                <a:uLnTx/>
                <a:uFillTx/>
                <a:latin typeface="Monser"/>
                <a:cs typeface="Aljazeera" panose="02000000000000000000" pitchFamily="2" charset="-78"/>
              </a:rPr>
              <a:t>Proactive Application of Distance Learning Values in the Higher Education Sector During the Israeli War on Gaza</a:t>
            </a:r>
            <a:endParaRPr kumimoji="0" lang="en-US" sz="1300" b="1" i="0" u="none" strike="noStrike" kern="1200" cap="none" spc="0" normalizeH="0" baseline="0" noProof="0" dirty="0">
              <a:ln>
                <a:solidFill>
                  <a:srgbClr val="002060"/>
                </a:solidFill>
              </a:ln>
              <a:solidFill>
                <a:schemeClr val="accent4">
                  <a:lumMod val="40000"/>
                  <a:lumOff val="60000"/>
                </a:schemeClr>
              </a:solidFill>
              <a:uLnTx/>
              <a:uFillTx/>
              <a:latin typeface="Aljazeera" panose="02000000000000000000" pitchFamily="2" charset="-78"/>
              <a:ea typeface="+mn-ea"/>
              <a:cs typeface="Aljazeera" panose="02000000000000000000" pitchFamily="2" charset="-78"/>
            </a:endParaRPr>
          </a:p>
        </p:txBody>
      </p:sp>
      <p:sp>
        <p:nvSpPr>
          <p:cNvPr id="42" name="مربع نص 41">
            <a:extLst>
              <a:ext uri="{FF2B5EF4-FFF2-40B4-BE49-F238E27FC236}">
                <a16:creationId xmlns:a16="http://schemas.microsoft.com/office/drawing/2014/main" id="{B21A2396-45A1-73C7-9FFA-774A666161D2}"/>
              </a:ext>
            </a:extLst>
          </p:cNvPr>
          <p:cNvSpPr txBox="1"/>
          <p:nvPr userDrawn="1"/>
        </p:nvSpPr>
        <p:spPr>
          <a:xfrm>
            <a:off x="7851516" y="34994"/>
            <a:ext cx="3958408" cy="523220"/>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1400" b="0" i="0" u="none" strike="noStrike" kern="1200" cap="none" spc="0" normalizeH="0" baseline="0" noProof="0" dirty="0">
                <a:ln>
                  <a:noFill/>
                </a:ln>
                <a:solidFill>
                  <a:schemeClr val="accent5">
                    <a:lumMod val="50000"/>
                  </a:schemeClr>
                </a:solidFill>
                <a:effectLst/>
                <a:uLnTx/>
                <a:uFillTx/>
                <a:latin typeface="Aljazeera" panose="02000000000000000000" pitchFamily="2" charset="-78"/>
                <a:ea typeface="+mn-ea"/>
                <a:cs typeface="Aljazeera" panose="02000000000000000000" pitchFamily="2" charset="-78"/>
              </a:rPr>
              <a:t>التطبيق الفعال لمعايير التعلم عن بعد في قطاع التعليم العالي خلال الحرب الإسرائيلية على غزة</a:t>
            </a:r>
          </a:p>
        </p:txBody>
      </p:sp>
      <p:sp>
        <p:nvSpPr>
          <p:cNvPr id="43" name="مربع نص 42">
            <a:extLst>
              <a:ext uri="{FF2B5EF4-FFF2-40B4-BE49-F238E27FC236}">
                <a16:creationId xmlns:a16="http://schemas.microsoft.com/office/drawing/2014/main" id="{BD63B220-A983-C6A6-3A3B-16AFAB1FF169}"/>
              </a:ext>
            </a:extLst>
          </p:cNvPr>
          <p:cNvSpPr txBox="1"/>
          <p:nvPr userDrawn="1"/>
        </p:nvSpPr>
        <p:spPr>
          <a:xfrm>
            <a:off x="4905558" y="279575"/>
            <a:ext cx="2403186" cy="330860"/>
          </a:xfrm>
          <a:prstGeom prst="rect">
            <a:avLst/>
          </a:prstGeom>
          <a:noFill/>
        </p:spPr>
        <p:txBody>
          <a:bodyPr wrap="square">
            <a:spAutoFit/>
          </a:bodyPr>
          <a:lstStyle/>
          <a:p>
            <a:pPr algn="ctr" rtl="1">
              <a:lnSpc>
                <a:spcPts val="2000"/>
              </a:lnSpc>
            </a:pPr>
            <a:r>
              <a:rPr lang="en-US" sz="1200" b="1" i="1" u="none" dirty="0">
                <a:solidFill>
                  <a:srgbClr val="C00000"/>
                </a:solidFill>
                <a:latin typeface="Aljazeera" panose="02000000000000000000" pitchFamily="2" charset="-78"/>
                <a:cs typeface="Aljazeera" panose="02000000000000000000" pitchFamily="2" charset="-78"/>
              </a:rPr>
              <a:t>International Workshop</a:t>
            </a:r>
            <a:endParaRPr lang="ar-SA" sz="1200" b="1" i="1" u="none" dirty="0">
              <a:solidFill>
                <a:srgbClr val="C00000"/>
              </a:solidFill>
              <a:latin typeface="Aljazeera" panose="02000000000000000000" pitchFamily="2" charset="-78"/>
              <a:cs typeface="Aljazeera" panose="02000000000000000000" pitchFamily="2" charset="-78"/>
            </a:endParaRPr>
          </a:p>
        </p:txBody>
      </p:sp>
      <p:cxnSp>
        <p:nvCxnSpPr>
          <p:cNvPr id="45" name="رابط مستقيم 44">
            <a:extLst>
              <a:ext uri="{FF2B5EF4-FFF2-40B4-BE49-F238E27FC236}">
                <a16:creationId xmlns:a16="http://schemas.microsoft.com/office/drawing/2014/main" id="{34072F0B-EA71-4670-01AF-596201428529}"/>
              </a:ext>
            </a:extLst>
          </p:cNvPr>
          <p:cNvCxnSpPr>
            <a:endCxn id="34" idx="0"/>
          </p:cNvCxnSpPr>
          <p:nvPr userDrawn="1"/>
        </p:nvCxnSpPr>
        <p:spPr>
          <a:xfrm flipH="1">
            <a:off x="6096000" y="925130"/>
            <a:ext cx="8190" cy="5126706"/>
          </a:xfrm>
          <a:prstGeom prst="line">
            <a:avLst/>
          </a:prstGeom>
          <a:ln w="19050">
            <a:solidFill>
              <a:schemeClr val="accent5">
                <a:lumMod val="50000"/>
              </a:schemeClr>
            </a:solidFill>
            <a:prstDash val="lgDashDotDot"/>
          </a:ln>
        </p:spPr>
        <p:style>
          <a:lnRef idx="1">
            <a:schemeClr val="accent1"/>
          </a:lnRef>
          <a:fillRef idx="0">
            <a:schemeClr val="accent1"/>
          </a:fillRef>
          <a:effectRef idx="0">
            <a:schemeClr val="accent1"/>
          </a:effectRef>
          <a:fontRef idx="minor">
            <a:schemeClr val="tx1"/>
          </a:fontRef>
        </p:style>
      </p:cxnSp>
      <p:grpSp>
        <p:nvGrpSpPr>
          <p:cNvPr id="6" name="مجموعة 5">
            <a:extLst>
              <a:ext uri="{FF2B5EF4-FFF2-40B4-BE49-F238E27FC236}">
                <a16:creationId xmlns:a16="http://schemas.microsoft.com/office/drawing/2014/main" id="{AF0271CA-91C9-C48B-3911-FA6BE5914AB4}"/>
              </a:ext>
            </a:extLst>
          </p:cNvPr>
          <p:cNvGrpSpPr/>
          <p:nvPr userDrawn="1"/>
        </p:nvGrpSpPr>
        <p:grpSpPr>
          <a:xfrm>
            <a:off x="708827" y="6001602"/>
            <a:ext cx="11483173" cy="822960"/>
            <a:chOff x="708827" y="6001602"/>
            <a:chExt cx="11483173" cy="822960"/>
          </a:xfrm>
        </p:grpSpPr>
        <p:pic>
          <p:nvPicPr>
            <p:cNvPr id="13" name="Picture 2" descr="‪Université de Sousse‬‏">
              <a:extLst>
                <a:ext uri="{FF2B5EF4-FFF2-40B4-BE49-F238E27FC236}">
                  <a16:creationId xmlns:a16="http://schemas.microsoft.com/office/drawing/2014/main" id="{BAC92F85-8848-4D8D-0484-B8E4998EBBB0}"/>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1370" y="6249510"/>
              <a:ext cx="781437" cy="5087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الصفحة الرئيسية لجامعة عباس لغرور خنشلة | Khenchela‬‎">
              <a:extLst>
                <a:ext uri="{FF2B5EF4-FFF2-40B4-BE49-F238E27FC236}">
                  <a16:creationId xmlns:a16="http://schemas.microsoft.com/office/drawing/2014/main" id="{9C4696C3-A50B-166C-5F0D-D8B4C9B17A67}"/>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9398" y="6240646"/>
              <a:ext cx="54864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Misurata University‬‏">
              <a:extLst>
                <a:ext uri="{FF2B5EF4-FFF2-40B4-BE49-F238E27FC236}">
                  <a16:creationId xmlns:a16="http://schemas.microsoft.com/office/drawing/2014/main" id="{38775AD0-28C1-3AFA-12F9-2A903B640973}"/>
                </a:ext>
              </a:extLst>
            </p:cNvPr>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79806" y="6188453"/>
              <a:ext cx="536555" cy="5486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University of Monastir | UNIMED‬‏">
              <a:extLst>
                <a:ext uri="{FF2B5EF4-FFF2-40B4-BE49-F238E27FC236}">
                  <a16:creationId xmlns:a16="http://schemas.microsoft.com/office/drawing/2014/main" id="{BA22C4CB-3CF2-F09B-AB27-9294AE914FB1}"/>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827" y="6001602"/>
              <a:ext cx="590046" cy="8229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ESGEN">
              <a:extLst>
                <a:ext uri="{FF2B5EF4-FFF2-40B4-BE49-F238E27FC236}">
                  <a16:creationId xmlns:a16="http://schemas.microsoft.com/office/drawing/2014/main" id="{78E6EE0A-5A30-90F2-7677-751BA0800D22}"/>
                </a:ext>
              </a:extLst>
            </p:cNvPr>
            <p:cNvPicPr>
              <a:picLocks noChangeAspect="1" noChangeArrowheads="1"/>
            </p:cNvPicPr>
            <p:nvPr/>
          </p:nvPicPr>
          <p:blipFill>
            <a:blip r:embed="rId18">
              <a:clrChange>
                <a:clrFrom>
                  <a:srgbClr val="FFF7F5"/>
                </a:clrFrom>
                <a:clrTo>
                  <a:srgbClr val="FFF7F5">
                    <a:alpha val="0"/>
                  </a:srgbClr>
                </a:clrTo>
              </a:clrChange>
              <a:extLst>
                <a:ext uri="{28A0092B-C50C-407E-A947-70E740481C1C}">
                  <a14:useLocalDpi xmlns:a14="http://schemas.microsoft.com/office/drawing/2010/main" val="0"/>
                </a:ext>
              </a:extLst>
            </a:blip>
            <a:srcRect/>
            <a:stretch>
              <a:fillRect/>
            </a:stretch>
          </p:blipFill>
          <p:spPr bwMode="auto">
            <a:xfrm>
              <a:off x="4683860" y="6320948"/>
              <a:ext cx="1010892" cy="391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جامعة تونس المنار تدخل مجموعة الألف جامعة الأفضل على المستوى الدولي - fr -  Orientation Tunisie‬‎">
              <a:extLst>
                <a:ext uri="{FF2B5EF4-FFF2-40B4-BE49-F238E27FC236}">
                  <a16:creationId xmlns:a16="http://schemas.microsoft.com/office/drawing/2014/main" id="{6618D036-124C-60EF-02D1-598C7537DD95}"/>
                </a:ext>
              </a:extLst>
            </p:cNvPr>
            <p:cNvPicPr>
              <a:picLocks noChangeAspect="1" noChangeArrowheads="1"/>
            </p:cNvPicPr>
            <p:nvPr/>
          </p:nvPicPr>
          <p:blipFill>
            <a:blip r:embed="rId19">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1248952" y="618845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a:extLst>
                <a:ext uri="{FF2B5EF4-FFF2-40B4-BE49-F238E27FC236}">
                  <a16:creationId xmlns:a16="http://schemas.microsoft.com/office/drawing/2014/main" id="{247E82EB-7ED3-8338-0566-E67FF7A7D793}"/>
                </a:ext>
              </a:extLst>
            </p:cNvPr>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03852" y="6312248"/>
              <a:ext cx="1084074" cy="4057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جامعة الحسن الأول – سطات: مباريات توظيف أطر إدارية وتقنية – 16 منصبا.  الترشيح قبل 05 أكتوبر 2023">
              <a:extLst>
                <a:ext uri="{FF2B5EF4-FFF2-40B4-BE49-F238E27FC236}">
                  <a16:creationId xmlns:a16="http://schemas.microsoft.com/office/drawing/2014/main" id="{010A1AD9-5A20-5A97-4411-3D3968711182}"/>
                </a:ext>
              </a:extLst>
            </p:cNvPr>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2186" y="6094243"/>
              <a:ext cx="575263" cy="6400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a:extLst>
                <a:ext uri="{FF2B5EF4-FFF2-40B4-BE49-F238E27FC236}">
                  <a16:creationId xmlns:a16="http://schemas.microsoft.com/office/drawing/2014/main" id="{8278512F-411A-9EF5-CAFF-BBC91152090E}"/>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4950" y="6376537"/>
              <a:ext cx="1082176" cy="3470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University of Sfax : Rankings, Fees &amp; Courses Details | Top Universities‬‏">
              <a:extLst>
                <a:ext uri="{FF2B5EF4-FFF2-40B4-BE49-F238E27FC236}">
                  <a16:creationId xmlns:a16="http://schemas.microsoft.com/office/drawing/2014/main" id="{AD829CAE-15E8-5856-3BE5-B5A14A88BF5D}"/>
                </a:ext>
              </a:extLst>
            </p:cNvPr>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7126" y="6099681"/>
              <a:ext cx="640080" cy="6400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الهيئة الليبية للبحث العلمي - # متابعات... مركز البحوث النفسية والتربوية  درنة، أحد المراكز البحثية التابعة للهيئة الليبية للبحث العلمي . &quot; بيان  ومناشدة&quot; مركز البحوث النفسية والتربوية &quot; درنة&quot; بالهيئة الليبية">
              <a:extLst>
                <a:ext uri="{FF2B5EF4-FFF2-40B4-BE49-F238E27FC236}">
                  <a16:creationId xmlns:a16="http://schemas.microsoft.com/office/drawing/2014/main" id="{85B76FB6-5D42-FED8-D6E3-EE4DFE398840}"/>
                </a:ext>
              </a:extLst>
            </p:cNvPr>
            <p:cNvPicPr>
              <a:picLocks noChangeAspect="1" noChangeArrowheads="1"/>
            </p:cNvPicPr>
            <p:nvPr/>
          </p:nvPicPr>
          <p:blipFill>
            <a:blip r:embed="rId24">
              <a:clrChange>
                <a:clrFrom>
                  <a:srgbClr val="FBFFF7"/>
                </a:clrFrom>
                <a:clrTo>
                  <a:srgbClr val="FBFFF7">
                    <a:alpha val="0"/>
                  </a:srgbClr>
                </a:clrTo>
              </a:clrChange>
              <a:extLst>
                <a:ext uri="{28A0092B-C50C-407E-A947-70E740481C1C}">
                  <a14:useLocalDpi xmlns:a14="http://schemas.microsoft.com/office/drawing/2010/main" val="0"/>
                </a:ext>
              </a:extLst>
            </a:blip>
            <a:srcRect/>
            <a:stretch>
              <a:fillRect/>
            </a:stretch>
          </p:blipFill>
          <p:spPr bwMode="auto">
            <a:xfrm>
              <a:off x="9118890" y="6119889"/>
              <a:ext cx="558481" cy="54864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07CE2F5F-B9CD-D9D9-89B2-F9326FAE32D9}"/>
                </a:ext>
              </a:extLst>
            </p:cNvPr>
            <p:cNvPicPr>
              <a:picLocks noChangeAspect="1" noChangeArrowheads="1"/>
            </p:cNvPicPr>
            <p:nvPr/>
          </p:nvPicPr>
          <p:blipFill>
            <a:blip r:embed="rId2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651075" y="6252662"/>
              <a:ext cx="500584"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494B28FC-3EAD-0EC3-EA7B-8B442785C042}"/>
                </a:ext>
              </a:extLst>
            </p:cNvPr>
            <p:cNvPicPr>
              <a:picLocks noChangeAspect="1" noChangeArrowheads="1"/>
            </p:cNvPicPr>
            <p:nvPr/>
          </p:nvPicPr>
          <p:blipFill>
            <a:blip r:embed="rId26">
              <a:clrChange>
                <a:clrFrom>
                  <a:srgbClr val="373E99"/>
                </a:clrFrom>
                <a:clrTo>
                  <a:srgbClr val="373E99">
                    <a:alpha val="0"/>
                  </a:srgbClr>
                </a:clrTo>
              </a:clrChange>
              <a:extLst>
                <a:ext uri="{28A0092B-C50C-407E-A947-70E740481C1C}">
                  <a14:useLocalDpi xmlns:a14="http://schemas.microsoft.com/office/drawing/2010/main" val="0"/>
                </a:ext>
              </a:extLst>
            </a:blip>
            <a:srcRect/>
            <a:stretch>
              <a:fillRect/>
            </a:stretch>
          </p:blipFill>
          <p:spPr bwMode="auto">
            <a:xfrm>
              <a:off x="6587576" y="6237214"/>
              <a:ext cx="721168" cy="460427"/>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مجموعة 31">
              <a:extLst>
                <a:ext uri="{FF2B5EF4-FFF2-40B4-BE49-F238E27FC236}">
                  <a16:creationId xmlns:a16="http://schemas.microsoft.com/office/drawing/2014/main" id="{1064F157-E8E5-5507-09FB-BF901A833ADB}"/>
                </a:ext>
              </a:extLst>
            </p:cNvPr>
            <p:cNvGrpSpPr/>
            <p:nvPr userDrawn="1"/>
          </p:nvGrpSpPr>
          <p:grpSpPr>
            <a:xfrm>
              <a:off x="9403754" y="6128654"/>
              <a:ext cx="1283692" cy="648958"/>
              <a:chOff x="3160807" y="4677914"/>
              <a:chExt cx="1790313" cy="905075"/>
            </a:xfrm>
          </p:grpSpPr>
          <p:pic>
            <p:nvPicPr>
              <p:cNvPr id="26" name="صورة 25">
                <a:extLst>
                  <a:ext uri="{FF2B5EF4-FFF2-40B4-BE49-F238E27FC236}">
                    <a16:creationId xmlns:a16="http://schemas.microsoft.com/office/drawing/2014/main" id="{0537EB9A-81A5-F184-E98E-42FAC89738C9}"/>
                  </a:ext>
                </a:extLst>
              </p:cNvPr>
              <p:cNvPicPr>
                <a:picLocks noChangeAspect="1"/>
              </p:cNvPicPr>
              <p:nvPr/>
            </p:nvPicPr>
            <p:blipFill>
              <a:blip r:embed="rId27">
                <a:extLst>
                  <a:ext uri="{BEBA8EAE-BF5A-486C-A8C5-ECC9F3942E4B}">
                    <a14:imgProps xmlns:a14="http://schemas.microsoft.com/office/drawing/2010/main">
                      <a14:imgLayer r:embed="rId2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850868" y="4677914"/>
                <a:ext cx="630134" cy="630133"/>
              </a:xfrm>
              <a:prstGeom prst="flowChartConnector">
                <a:avLst/>
              </a:prstGeom>
            </p:spPr>
          </p:pic>
          <p:sp>
            <p:nvSpPr>
              <p:cNvPr id="27" name="مربع نص 26">
                <a:extLst>
                  <a:ext uri="{FF2B5EF4-FFF2-40B4-BE49-F238E27FC236}">
                    <a16:creationId xmlns:a16="http://schemas.microsoft.com/office/drawing/2014/main" id="{F592ED57-6138-E34E-5AAE-CE6BC70AC6A9}"/>
                  </a:ext>
                </a:extLst>
              </p:cNvPr>
              <p:cNvSpPr txBox="1"/>
              <p:nvPr/>
            </p:nvSpPr>
            <p:spPr>
              <a:xfrm>
                <a:off x="3160807" y="5282518"/>
                <a:ext cx="1790313" cy="300471"/>
              </a:xfrm>
              <a:prstGeom prst="rect">
                <a:avLst/>
              </a:prstGeom>
              <a:noFill/>
            </p:spPr>
            <p:txBody>
              <a:bodyPr wrap="square">
                <a:spAutoFit/>
              </a:bodyPr>
              <a:lstStyle/>
              <a:p>
                <a:pPr algn="ctr" rtl="0"/>
                <a:r>
                  <a:rPr lang="en-US" sz="800" dirty="0">
                    <a:solidFill>
                      <a:srgbClr val="002060"/>
                    </a:solidFill>
                    <a:latin typeface="+mj-lt"/>
                  </a:rPr>
                  <a:t> University of Derna</a:t>
                </a:r>
              </a:p>
            </p:txBody>
          </p:sp>
        </p:grpSp>
        <p:grpSp>
          <p:nvGrpSpPr>
            <p:cNvPr id="29" name="مجموعة 28">
              <a:extLst>
                <a:ext uri="{FF2B5EF4-FFF2-40B4-BE49-F238E27FC236}">
                  <a16:creationId xmlns:a16="http://schemas.microsoft.com/office/drawing/2014/main" id="{F618A82F-F769-B941-1EE3-B755C4A01510}"/>
                </a:ext>
              </a:extLst>
            </p:cNvPr>
            <p:cNvGrpSpPr/>
            <p:nvPr/>
          </p:nvGrpSpPr>
          <p:grpSpPr>
            <a:xfrm>
              <a:off x="10326589" y="6237403"/>
              <a:ext cx="1254630" cy="429013"/>
              <a:chOff x="1724788" y="5841846"/>
              <a:chExt cx="1500309" cy="639129"/>
            </a:xfrm>
          </p:grpSpPr>
          <p:pic>
            <p:nvPicPr>
              <p:cNvPr id="30" name="Picture 4" descr="علم الاتحاد الأوروبي - ويكيبيديا">
                <a:extLst>
                  <a:ext uri="{FF2B5EF4-FFF2-40B4-BE49-F238E27FC236}">
                    <a16:creationId xmlns:a16="http://schemas.microsoft.com/office/drawing/2014/main" id="{E4AE322E-2118-56A9-393C-A829731EBB40}"/>
                  </a:ext>
                </a:extLst>
              </p:cNvPr>
              <p:cNvPicPr preferRelativeResize="0">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54265" y="5841846"/>
                <a:ext cx="646613" cy="323308"/>
              </a:xfrm>
              <a:prstGeom prst="rect">
                <a:avLst/>
              </a:prstGeom>
              <a:noFill/>
              <a:extLst>
                <a:ext uri="{909E8E84-426E-40DD-AFC4-6F175D3DCCD1}">
                  <a14:hiddenFill xmlns:a14="http://schemas.microsoft.com/office/drawing/2010/main">
                    <a:solidFill>
                      <a:srgbClr val="FFFFFF"/>
                    </a:solidFill>
                  </a14:hiddenFill>
                </a:ext>
              </a:extLst>
            </p:spPr>
          </p:pic>
          <p:sp>
            <p:nvSpPr>
              <p:cNvPr id="31" name="مربع نص 30">
                <a:extLst>
                  <a:ext uri="{FF2B5EF4-FFF2-40B4-BE49-F238E27FC236}">
                    <a16:creationId xmlns:a16="http://schemas.microsoft.com/office/drawing/2014/main" id="{92DBC66C-ABEF-D556-32E5-CC972FBEF17E}"/>
                  </a:ext>
                </a:extLst>
              </p:cNvPr>
              <p:cNvSpPr txBox="1"/>
              <p:nvPr/>
            </p:nvSpPr>
            <p:spPr>
              <a:xfrm>
                <a:off x="1724788" y="6142421"/>
                <a:ext cx="1500309" cy="338554"/>
              </a:xfrm>
              <a:prstGeom prst="rect">
                <a:avLst/>
              </a:prstGeom>
              <a:noFill/>
            </p:spPr>
            <p:txBody>
              <a:bodyPr wrap="square" rtlCol="0">
                <a:spAutoFit/>
              </a:bodyPr>
              <a:lstStyle/>
              <a:p>
                <a:pPr algn="ctr" rtl="0"/>
                <a:r>
                  <a:rPr lang="en-US" sz="800" dirty="0">
                    <a:solidFill>
                      <a:srgbClr val="002060"/>
                    </a:solidFill>
                    <a:latin typeface="+mj-lt"/>
                  </a:rPr>
                  <a:t>00218918346440</a:t>
                </a:r>
              </a:p>
              <a:p>
                <a:pPr algn="ctr" rtl="0"/>
                <a:r>
                  <a:rPr lang="en-US" sz="800" dirty="0">
                    <a:solidFill>
                      <a:srgbClr val="002060"/>
                    </a:solidFill>
                    <a:latin typeface="+mj-lt"/>
                  </a:rPr>
                  <a:t>r.brydan@uod.edu.ly</a:t>
                </a:r>
              </a:p>
            </p:txBody>
          </p:sp>
        </p:grpSp>
        <p:pic>
          <p:nvPicPr>
            <p:cNvPr id="5" name="صورة 4">
              <a:extLst>
                <a:ext uri="{FF2B5EF4-FFF2-40B4-BE49-F238E27FC236}">
                  <a16:creationId xmlns:a16="http://schemas.microsoft.com/office/drawing/2014/main" id="{93EB5AC0-7C18-BE60-06A6-AEFDFE34887D}"/>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387272" y="6250650"/>
              <a:ext cx="804728" cy="485505"/>
            </a:xfrm>
            <a:prstGeom prst="rect">
              <a:avLst/>
            </a:prstGeom>
          </p:spPr>
        </p:pic>
      </p:grpSp>
    </p:spTree>
    <p:extLst>
      <p:ext uri="{BB962C8B-B14F-4D97-AF65-F5344CB8AC3E}">
        <p14:creationId xmlns:p14="http://schemas.microsoft.com/office/powerpoint/2010/main" val="7926258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DE9D5EF2-CE95-6F22-E979-86D903D80C15}"/>
              </a:ext>
            </a:extLst>
          </p:cNvPr>
          <p:cNvSpPr/>
          <p:nvPr/>
        </p:nvSpPr>
        <p:spPr>
          <a:xfrm>
            <a:off x="6760464" y="0"/>
            <a:ext cx="5431536" cy="731963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ربع نص 6">
            <a:extLst>
              <a:ext uri="{FF2B5EF4-FFF2-40B4-BE49-F238E27FC236}">
                <a16:creationId xmlns:a16="http://schemas.microsoft.com/office/drawing/2014/main" id="{7188053D-9E38-AEB0-D70F-C9A19AE78D31}"/>
              </a:ext>
            </a:extLst>
          </p:cNvPr>
          <p:cNvSpPr txBox="1"/>
          <p:nvPr/>
        </p:nvSpPr>
        <p:spPr>
          <a:xfrm>
            <a:off x="7533684" y="-62144"/>
            <a:ext cx="4468926" cy="3323987"/>
          </a:xfrm>
          <a:prstGeom prst="rect">
            <a:avLst/>
          </a:prstGeom>
          <a:noFill/>
        </p:spPr>
        <p:txBody>
          <a:bodyPr wrap="square" rtlCol="0">
            <a:spAutoFit/>
          </a:bodyPr>
          <a:lstStyle/>
          <a:p>
            <a:pPr algn="ctr"/>
            <a:r>
              <a:rPr lang="ar-SA" sz="3000" b="1" dirty="0">
                <a:solidFill>
                  <a:schemeClr val="accent5">
                    <a:lumMod val="50000"/>
                  </a:schemeClr>
                </a:solidFill>
              </a:rPr>
              <a:t>الباحثون</a:t>
            </a:r>
          </a:p>
          <a:p>
            <a:pPr algn="ctr"/>
            <a:r>
              <a:rPr lang="ar-SA" sz="3000" b="1" dirty="0">
                <a:solidFill>
                  <a:schemeClr val="accent5">
                    <a:lumMod val="50000"/>
                  </a:schemeClr>
                </a:solidFill>
              </a:rPr>
              <a:t>د. ناصر الدين محمد الشاعر</a:t>
            </a:r>
          </a:p>
          <a:p>
            <a:pPr algn="ctr"/>
            <a:r>
              <a:rPr lang="ar-SA" sz="3000" b="1" dirty="0">
                <a:solidFill>
                  <a:schemeClr val="accent5">
                    <a:lumMod val="50000"/>
                  </a:schemeClr>
                </a:solidFill>
              </a:rPr>
              <a:t>ود. عمران عزت بخيت</a:t>
            </a:r>
          </a:p>
          <a:p>
            <a:pPr algn="ctr"/>
            <a:r>
              <a:rPr lang="ar-SA" sz="3000" b="1" dirty="0" err="1">
                <a:solidFill>
                  <a:schemeClr val="accent5">
                    <a:lumMod val="50000"/>
                  </a:schemeClr>
                </a:solidFill>
              </a:rPr>
              <a:t>وأ</a:t>
            </a:r>
            <a:r>
              <a:rPr lang="ar-SA" sz="3000" b="1" dirty="0">
                <a:solidFill>
                  <a:schemeClr val="accent5">
                    <a:lumMod val="50000"/>
                  </a:schemeClr>
                </a:solidFill>
              </a:rPr>
              <a:t>. محمد صبحي عوده</a:t>
            </a:r>
          </a:p>
          <a:p>
            <a:pPr algn="ctr"/>
            <a:r>
              <a:rPr lang="ar-SA" sz="3000" b="1" dirty="0">
                <a:solidFill>
                  <a:schemeClr val="accent5">
                    <a:lumMod val="50000"/>
                  </a:schemeClr>
                </a:solidFill>
              </a:rPr>
              <a:t>كلية الشريعة – جامعة النجاح الوطنية - نابلس - فلسطين</a:t>
            </a:r>
          </a:p>
          <a:p>
            <a:pPr algn="ctr"/>
            <a:endParaRPr lang="en-US" sz="3000" b="1" dirty="0">
              <a:solidFill>
                <a:schemeClr val="accent5">
                  <a:lumMod val="50000"/>
                </a:schemeClr>
              </a:solidFill>
            </a:endParaRPr>
          </a:p>
        </p:txBody>
      </p:sp>
      <p:sp>
        <p:nvSpPr>
          <p:cNvPr id="11" name="مربع نص 10">
            <a:extLst>
              <a:ext uri="{FF2B5EF4-FFF2-40B4-BE49-F238E27FC236}">
                <a16:creationId xmlns:a16="http://schemas.microsoft.com/office/drawing/2014/main" id="{C73B4392-EA5F-5AD6-98EF-67245D11C7F4}"/>
              </a:ext>
            </a:extLst>
          </p:cNvPr>
          <p:cNvSpPr txBox="1"/>
          <p:nvPr/>
        </p:nvSpPr>
        <p:spPr>
          <a:xfrm>
            <a:off x="7533683" y="5104609"/>
            <a:ext cx="4007287" cy="523220"/>
          </a:xfrm>
          <a:prstGeom prst="rect">
            <a:avLst/>
          </a:prstGeom>
          <a:noFill/>
        </p:spPr>
        <p:txBody>
          <a:bodyPr wrap="square" rtlCol="0">
            <a:spAutoFit/>
          </a:bodyPr>
          <a:lstStyle/>
          <a:p>
            <a:pPr algn="ctr" rtl="1"/>
            <a:r>
              <a:rPr lang="ar-SA" sz="2800" b="1" dirty="0">
                <a:solidFill>
                  <a:schemeClr val="accent5">
                    <a:lumMod val="50000"/>
                  </a:schemeClr>
                </a:solidFill>
              </a:rPr>
              <a:t>التاريخ 12-13/ 12/ 2024</a:t>
            </a:r>
            <a:endParaRPr lang="en-US" sz="2800" b="1" dirty="0">
              <a:solidFill>
                <a:schemeClr val="accent5">
                  <a:lumMod val="50000"/>
                </a:schemeClr>
              </a:solidFill>
            </a:endParaRPr>
          </a:p>
        </p:txBody>
      </p:sp>
      <p:pic>
        <p:nvPicPr>
          <p:cNvPr id="3" name="صورة 2">
            <a:extLst>
              <a:ext uri="{FF2B5EF4-FFF2-40B4-BE49-F238E27FC236}">
                <a16:creationId xmlns:a16="http://schemas.microsoft.com/office/drawing/2014/main" id="{2468C8A1-254E-1B1A-F194-A0E6D336BE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750" y="0"/>
            <a:ext cx="6740816" cy="6858000"/>
          </a:xfrm>
          <a:prstGeom prst="rect">
            <a:avLst/>
          </a:prstGeom>
        </p:spPr>
      </p:pic>
      <p:pic>
        <p:nvPicPr>
          <p:cNvPr id="6" name="صورة 5">
            <a:extLst>
              <a:ext uri="{FF2B5EF4-FFF2-40B4-BE49-F238E27FC236}">
                <a16:creationId xmlns:a16="http://schemas.microsoft.com/office/drawing/2014/main" id="{83DFCA56-F6E5-4B7F-822E-CC924D05A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5619" y="2919622"/>
            <a:ext cx="2303414" cy="2261631"/>
          </a:xfrm>
          <a:prstGeom prst="rect">
            <a:avLst/>
          </a:prstGeom>
        </p:spPr>
      </p:pic>
    </p:spTree>
    <p:extLst>
      <p:ext uri="{BB962C8B-B14F-4D97-AF65-F5344CB8AC3E}">
        <p14:creationId xmlns:p14="http://schemas.microsoft.com/office/powerpoint/2010/main" val="312681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a:extLst>
              <a:ext uri="{FF2B5EF4-FFF2-40B4-BE49-F238E27FC236}">
                <a16:creationId xmlns:a16="http://schemas.microsoft.com/office/drawing/2014/main" id="{8FDC634A-F0BA-40A5-8889-7F9CCD587D43}"/>
              </a:ext>
            </a:extLst>
          </p:cNvPr>
          <p:cNvSpPr>
            <a:spLocks noGrp="1"/>
          </p:cNvSpPr>
          <p:nvPr>
            <p:ph type="title"/>
          </p:nvPr>
        </p:nvSpPr>
        <p:spPr>
          <a:xfrm>
            <a:off x="839788" y="1278384"/>
            <a:ext cx="10515600" cy="402776"/>
          </a:xfrm>
        </p:spPr>
        <p:txBody>
          <a:bodyPr/>
          <a:lstStyle/>
          <a:p>
            <a:pPr algn="l" rtl="1"/>
            <a:r>
              <a:rPr lang="ar-SA" sz="2400" dirty="0"/>
              <a:t>أ</a:t>
            </a:r>
            <a:r>
              <a:rPr lang="ar-SA" sz="2400" b="1" dirty="0"/>
              <a:t>ثرت مبادرة </a:t>
            </a:r>
            <a:r>
              <a:rPr lang="en-US" sz="2400" b="1" dirty="0"/>
              <a:t>TESI</a:t>
            </a:r>
            <a:r>
              <a:rPr lang="ar-SA" sz="2400" b="1" dirty="0"/>
              <a:t> بعمق على المشهد التعليمي. وقد أحدثت فرقا كبيرا في عدة مجالات رئيسية عديدة منها:</a:t>
            </a:r>
            <a:br>
              <a:rPr lang="en-US" sz="2400" dirty="0"/>
            </a:br>
            <a:endParaRPr lang="ar-SA" sz="2400" dirty="0"/>
          </a:p>
        </p:txBody>
      </p:sp>
      <p:sp>
        <p:nvSpPr>
          <p:cNvPr id="5" name="عنصر نائب للنص 4">
            <a:extLst>
              <a:ext uri="{FF2B5EF4-FFF2-40B4-BE49-F238E27FC236}">
                <a16:creationId xmlns:a16="http://schemas.microsoft.com/office/drawing/2014/main" id="{7FE57D13-CD9A-444A-B37E-60B8BB9C59EA}"/>
              </a:ext>
            </a:extLst>
          </p:cNvPr>
          <p:cNvSpPr>
            <a:spLocks noGrp="1"/>
          </p:cNvSpPr>
          <p:nvPr>
            <p:ph type="body" idx="1"/>
          </p:nvPr>
        </p:nvSpPr>
        <p:spPr>
          <a:xfrm>
            <a:off x="470517" y="1681159"/>
            <a:ext cx="5527058" cy="955509"/>
          </a:xfrm>
        </p:spPr>
        <p:txBody>
          <a:bodyPr/>
          <a:lstStyle/>
          <a:p>
            <a:pPr algn="just" rtl="1"/>
            <a:endParaRPr lang="ar-SA" sz="1400" b="0" dirty="0"/>
          </a:p>
          <a:p>
            <a:pPr algn="just" rtl="1"/>
            <a:r>
              <a:rPr lang="ar-SA" sz="1400" dirty="0"/>
              <a:t>الدعم النفسي والأكاديمي:</a:t>
            </a:r>
          </a:p>
          <a:p>
            <a:pPr algn="just" rtl="1"/>
            <a:r>
              <a:rPr lang="ar-SA" sz="1400" b="0" dirty="0"/>
              <a:t>تشمل مبادرة </a:t>
            </a:r>
            <a:r>
              <a:rPr lang="en-US" sz="1400" b="0" dirty="0"/>
              <a:t>TESI</a:t>
            </a:r>
            <a:r>
              <a:rPr lang="ar-SA" sz="1400" b="0" dirty="0"/>
              <a:t> خدمات دعم نفسي شاملة موجهة لاحتياجات الطلاب في المناطق المتأثرة بالحروب. هذا الدعم ضروري للرفاهية النفسية والأداء الأكاديمي لكل من الطلاب والأساتذة المشاركين في المبادرة.</a:t>
            </a:r>
            <a:endParaRPr lang="en-US" sz="1400" b="0" dirty="0"/>
          </a:p>
        </p:txBody>
      </p:sp>
      <p:sp>
        <p:nvSpPr>
          <p:cNvPr id="6" name="عنصر نائب للمحتوى 5">
            <a:extLst>
              <a:ext uri="{FF2B5EF4-FFF2-40B4-BE49-F238E27FC236}">
                <a16:creationId xmlns:a16="http://schemas.microsoft.com/office/drawing/2014/main" id="{4D1A8209-5D18-4093-85C2-4DD4CD18F4F5}"/>
              </a:ext>
            </a:extLst>
          </p:cNvPr>
          <p:cNvSpPr>
            <a:spLocks noGrp="1"/>
          </p:cNvSpPr>
          <p:nvPr>
            <p:ph sz="half" idx="2"/>
          </p:nvPr>
        </p:nvSpPr>
        <p:spPr>
          <a:xfrm>
            <a:off x="470518" y="2505075"/>
            <a:ext cx="5527058" cy="3684588"/>
          </a:xfrm>
        </p:spPr>
        <p:txBody>
          <a:bodyPr/>
          <a:lstStyle/>
          <a:p>
            <a:pPr algn="just" rtl="1"/>
            <a:endParaRPr lang="ar-SA" sz="1400" b="1" dirty="0"/>
          </a:p>
          <a:p>
            <a:pPr algn="just" rtl="1"/>
            <a:r>
              <a:rPr lang="ar-SA" sz="1400" b="1" dirty="0"/>
              <a:t>بناء القدرات والتدريب</a:t>
            </a:r>
            <a:endParaRPr lang="en-US" sz="1400" dirty="0"/>
          </a:p>
          <a:p>
            <a:pPr algn="just" rtl="1"/>
            <a:r>
              <a:rPr lang="ar-SA" sz="1400" dirty="0"/>
              <a:t>تقدم المبادرة برنامج تدريبي شامل للأساتذة المتطوعين والخبراء، يزودهم بالمهارات اللازمة لتقديم دورات عبر الإنترنت بشكل فعال. يضمن هذا الجهد في بناء القدرات أن يكون الدعم التعليمي المقدم عالي الجودة وملائماً لسياق الطلاب.</a:t>
            </a:r>
            <a:endParaRPr lang="en-US" sz="1400" dirty="0"/>
          </a:p>
          <a:p>
            <a:pPr algn="just" rtl="1"/>
            <a:r>
              <a:rPr lang="ar-SA" sz="1400" b="1" dirty="0"/>
              <a:t>الاستدامة والتوسع</a:t>
            </a:r>
            <a:endParaRPr lang="en-US" sz="1400" dirty="0"/>
          </a:p>
          <a:p>
            <a:pPr algn="just" rtl="1"/>
            <a:r>
              <a:rPr lang="ar-SA" sz="1400" dirty="0"/>
              <a:t>تركز المبادرة على جمع التبرعات وتأسيس شراكات لضمان استدامتها وتوسيع نطاقها. من خلال تأمين الدعم المستمر، تهدف </a:t>
            </a:r>
            <a:r>
              <a:rPr lang="en-US" sz="1400" dirty="0"/>
              <a:t>TESI</a:t>
            </a:r>
            <a:r>
              <a:rPr lang="ar-SA" sz="1400" dirty="0"/>
              <a:t> إلى تحقيق تأثير كبير على نظام التعليم في غزة وما بعده. علاوة على ذلك، يمكن أن تكون </a:t>
            </a:r>
            <a:r>
              <a:rPr lang="en-US" sz="1400" dirty="0"/>
              <a:t>TESI</a:t>
            </a:r>
            <a:r>
              <a:rPr lang="ar-SA" sz="1400" dirty="0"/>
              <a:t> نموذجاً للتكيف والتوسع والتطبيق في مناطق الصراع والأزمات المختلفة، بما في ذلك الأوبئة أو الكوارث الطبيعية، حيث قد تنشأ عقبات وقيود أمام التعليم العالي.</a:t>
            </a:r>
            <a:endParaRPr lang="en-US" sz="1400" dirty="0"/>
          </a:p>
          <a:p>
            <a:pPr algn="r"/>
            <a:endParaRPr lang="ar-SA" dirty="0"/>
          </a:p>
        </p:txBody>
      </p:sp>
      <p:sp>
        <p:nvSpPr>
          <p:cNvPr id="7" name="عنصر نائب للنص 6">
            <a:extLst>
              <a:ext uri="{FF2B5EF4-FFF2-40B4-BE49-F238E27FC236}">
                <a16:creationId xmlns:a16="http://schemas.microsoft.com/office/drawing/2014/main" id="{274B5B64-1F3B-4329-983D-CC9DD0E40CFA}"/>
              </a:ext>
            </a:extLst>
          </p:cNvPr>
          <p:cNvSpPr>
            <a:spLocks noGrp="1"/>
          </p:cNvSpPr>
          <p:nvPr>
            <p:ph type="body" sz="quarter" idx="3"/>
          </p:nvPr>
        </p:nvSpPr>
        <p:spPr>
          <a:xfrm>
            <a:off x="6096000" y="1681161"/>
            <a:ext cx="6030897" cy="823913"/>
          </a:xfrm>
        </p:spPr>
        <p:txBody>
          <a:bodyPr/>
          <a:lstStyle/>
          <a:p>
            <a:pPr algn="r" rtl="1"/>
            <a:endParaRPr lang="ar-SA" sz="1400" dirty="0"/>
          </a:p>
          <a:p>
            <a:pPr algn="r" rtl="1"/>
            <a:endParaRPr lang="ar-SA" sz="1400" dirty="0"/>
          </a:p>
          <a:p>
            <a:pPr algn="r" rtl="1"/>
            <a:endParaRPr lang="ar-SA" sz="1400" dirty="0"/>
          </a:p>
          <a:p>
            <a:pPr algn="r" rtl="1"/>
            <a:endParaRPr lang="ar-SA" sz="1400" dirty="0"/>
          </a:p>
          <a:p>
            <a:pPr algn="r" rtl="1"/>
            <a:endParaRPr lang="ar-SA" sz="1400" dirty="0"/>
          </a:p>
          <a:p>
            <a:pPr algn="r" rtl="1"/>
            <a:endParaRPr lang="ar-SA" sz="1400" dirty="0"/>
          </a:p>
          <a:p>
            <a:pPr algn="r" rtl="1"/>
            <a:endParaRPr lang="ar-SA" sz="1400" dirty="0"/>
          </a:p>
          <a:p>
            <a:pPr algn="r" rtl="1"/>
            <a:endParaRPr lang="ar-SA" sz="1400" dirty="0"/>
          </a:p>
          <a:p>
            <a:pPr algn="r" rtl="1"/>
            <a:endParaRPr lang="ar-SA" sz="1400" dirty="0"/>
          </a:p>
          <a:p>
            <a:pPr algn="r" rtl="1"/>
            <a:r>
              <a:rPr lang="ar-SA" sz="1400" dirty="0"/>
              <a:t>مشاركة الطلبة وتفاعلهم:</a:t>
            </a:r>
          </a:p>
          <a:p>
            <a:pPr algn="just" rtl="1"/>
            <a:r>
              <a:rPr lang="ar-SA" sz="1400" b="0" dirty="0"/>
              <a:t>أبدى حوالي 40,000 طالب غزي رغبتهم في المشاركة في مبادرة </a:t>
            </a:r>
            <a:r>
              <a:rPr lang="en-US" sz="1400" b="0" dirty="0"/>
              <a:t>TESI</a:t>
            </a:r>
            <a:r>
              <a:rPr lang="ar-SA" sz="1400" b="0" dirty="0"/>
              <a:t>حيث يعكس هذا المستوى العالي من الاهتمام الحاجة الملحة للدعم التعليمي وإمكانات المبادرة للوصول إلى عدد كبير من الطلاب.</a:t>
            </a:r>
            <a:endParaRPr lang="en-US" sz="1400" b="0" dirty="0"/>
          </a:p>
        </p:txBody>
      </p:sp>
      <p:sp>
        <p:nvSpPr>
          <p:cNvPr id="8" name="عنصر نائب للمحتوى 7">
            <a:extLst>
              <a:ext uri="{FF2B5EF4-FFF2-40B4-BE49-F238E27FC236}">
                <a16:creationId xmlns:a16="http://schemas.microsoft.com/office/drawing/2014/main" id="{07878155-6386-4CB1-9F91-B6495D4D6678}"/>
              </a:ext>
            </a:extLst>
          </p:cNvPr>
          <p:cNvSpPr>
            <a:spLocks noGrp="1"/>
          </p:cNvSpPr>
          <p:nvPr>
            <p:ph sz="quarter" idx="4"/>
          </p:nvPr>
        </p:nvSpPr>
        <p:spPr>
          <a:xfrm>
            <a:off x="6172199" y="2505075"/>
            <a:ext cx="5954697" cy="3684588"/>
          </a:xfrm>
        </p:spPr>
        <p:txBody>
          <a:bodyPr/>
          <a:lstStyle/>
          <a:p>
            <a:pPr algn="just" rtl="1">
              <a:lnSpc>
                <a:spcPct val="100000"/>
              </a:lnSpc>
            </a:pPr>
            <a:r>
              <a:rPr lang="ar-SA" sz="1400" b="1" dirty="0"/>
              <a:t>استمرارية التعليم</a:t>
            </a:r>
            <a:endParaRPr lang="en-US" sz="1400" dirty="0"/>
          </a:p>
          <a:p>
            <a:pPr algn="just" rtl="1">
              <a:lnSpc>
                <a:spcPct val="100000"/>
              </a:lnSpc>
            </a:pPr>
            <a:r>
              <a:rPr lang="ar-SA" sz="1400" dirty="0"/>
              <a:t>بدأت المبادرة بالفعل مرحلتها الأولى بقيادة جامعة النجاح الوطنية بمشاركة حوالي 1650 طالباً. تتضمن هذه المرحلة استمرار الطلاب في تعليمهم رغم الحرب المستمرة في غزة، من خلال تقديم دورات معتمدة وموارد تعليمية دون تكليفهم أي عبء مالي</a:t>
            </a:r>
            <a:r>
              <a:rPr lang="ar-SA" dirty="0"/>
              <a:t>.</a:t>
            </a:r>
          </a:p>
          <a:p>
            <a:pPr algn="r" rtl="1"/>
            <a:r>
              <a:rPr lang="ar-SA" sz="1400" b="1" dirty="0"/>
              <a:t>التعاون الدولي</a:t>
            </a:r>
            <a:endParaRPr lang="en-US" sz="1400" b="1" dirty="0"/>
          </a:p>
          <a:p>
            <a:pPr algn="just" rtl="1"/>
            <a:r>
              <a:rPr lang="ar-SA" sz="1400" dirty="0"/>
              <a:t>تعزز مبادرة </a:t>
            </a:r>
            <a:r>
              <a:rPr lang="en-US" sz="1400" dirty="0"/>
              <a:t>TESI</a:t>
            </a:r>
            <a:r>
              <a:rPr lang="ar-SA" sz="1400" dirty="0"/>
              <a:t> التعاون الدولي مع جامعات ومؤسسات تعليمية حول العالم ، مما يساهم في تحسين البنية التحتية التعليمية في غزة ويمنح الطلاب فرصاً وموارد تعليمية متنوعة.</a:t>
            </a:r>
          </a:p>
          <a:p>
            <a:pPr algn="just" rtl="1"/>
            <a:r>
              <a:rPr lang="ar-SA" sz="1400" b="1" dirty="0"/>
              <a:t>التعلم والدعم الافتراضي</a:t>
            </a:r>
            <a:endParaRPr lang="en-US" sz="1400" b="1" dirty="0"/>
          </a:p>
          <a:p>
            <a:pPr algn="just" rtl="1"/>
            <a:r>
              <a:rPr lang="ar-SA" sz="1400" dirty="0"/>
              <a:t>تعتمد المبادرة على الفصول الدراسية الافتراضية ومنصات التعليم عبر الإنترنت والمواد غير المتصلة بالإنترنت والموارد المفتوحة والمشتركة لتوفير التعليم المستمر. يلبي هذا النهج الاحتياجات التعليمية الفورية للطلاب ويعزز نظام تعليمي مرن وقابل للتكيف للمستقبل.</a:t>
            </a:r>
            <a:endParaRPr lang="en-US" sz="1400" dirty="0"/>
          </a:p>
          <a:p>
            <a:pPr algn="just" rtl="1"/>
            <a:endParaRPr lang="ar-SA" sz="1400" dirty="0"/>
          </a:p>
          <a:p>
            <a:pPr algn="r" rtl="1"/>
            <a:endParaRPr lang="en-US" sz="1400" dirty="0"/>
          </a:p>
          <a:p>
            <a:pPr algn="just" rtl="1">
              <a:lnSpc>
                <a:spcPct val="100000"/>
              </a:lnSpc>
            </a:pPr>
            <a:endParaRPr lang="en-US" dirty="0"/>
          </a:p>
          <a:p>
            <a:pPr algn="r"/>
            <a:endParaRPr lang="ar-SA" dirty="0"/>
          </a:p>
        </p:txBody>
      </p:sp>
    </p:spTree>
    <p:extLst>
      <p:ext uri="{BB962C8B-B14F-4D97-AF65-F5344CB8AC3E}">
        <p14:creationId xmlns:p14="http://schemas.microsoft.com/office/powerpoint/2010/main" val="328143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E0B6670-F584-423F-A992-45792870C1BE}"/>
              </a:ext>
            </a:extLst>
          </p:cNvPr>
          <p:cNvSpPr>
            <a:spLocks noGrp="1"/>
          </p:cNvSpPr>
          <p:nvPr>
            <p:ph type="title"/>
          </p:nvPr>
        </p:nvSpPr>
        <p:spPr/>
        <p:txBody>
          <a:bodyPr/>
          <a:lstStyle/>
          <a:p>
            <a:pPr algn="ctr"/>
            <a:br>
              <a:rPr lang="ar-SA" dirty="0"/>
            </a:br>
            <a:r>
              <a:rPr lang="ar-SA" dirty="0"/>
              <a:t>الشركاء           </a:t>
            </a:r>
          </a:p>
        </p:txBody>
      </p:sp>
      <p:pic>
        <p:nvPicPr>
          <p:cNvPr id="5" name="عنصر نائب للمحتوى 4">
            <a:extLst>
              <a:ext uri="{FF2B5EF4-FFF2-40B4-BE49-F238E27FC236}">
                <a16:creationId xmlns:a16="http://schemas.microsoft.com/office/drawing/2014/main" id="{0517DB5F-BB36-4033-8051-4BA745BD28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88"/>
            <a:ext cx="12082509" cy="4346127"/>
          </a:xfrm>
        </p:spPr>
      </p:pic>
    </p:spTree>
    <p:extLst>
      <p:ext uri="{BB962C8B-B14F-4D97-AF65-F5344CB8AC3E}">
        <p14:creationId xmlns:p14="http://schemas.microsoft.com/office/powerpoint/2010/main" val="229415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1E0029-4B20-4173-9495-939A570B98F7}"/>
              </a:ext>
            </a:extLst>
          </p:cNvPr>
          <p:cNvSpPr>
            <a:spLocks noGrp="1"/>
          </p:cNvSpPr>
          <p:nvPr>
            <p:ph type="title"/>
          </p:nvPr>
        </p:nvSpPr>
        <p:spPr>
          <a:xfrm>
            <a:off x="838200" y="630315"/>
            <a:ext cx="9007136" cy="1060373"/>
          </a:xfrm>
        </p:spPr>
        <p:txBody>
          <a:bodyPr/>
          <a:lstStyle/>
          <a:p>
            <a:pPr algn="r" rtl="1"/>
            <a:r>
              <a:rPr lang="ar-SA" sz="4000" dirty="0"/>
              <a:t>نموذج للغير</a:t>
            </a:r>
          </a:p>
        </p:txBody>
      </p:sp>
      <p:pic>
        <p:nvPicPr>
          <p:cNvPr id="5" name="عنصر نائب للمحتوى 4">
            <a:extLst>
              <a:ext uri="{FF2B5EF4-FFF2-40B4-BE49-F238E27FC236}">
                <a16:creationId xmlns:a16="http://schemas.microsoft.com/office/drawing/2014/main" id="{73643306-C5E4-4919-99A2-6EACB6C03B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086" y="901838"/>
            <a:ext cx="12627977" cy="5591037"/>
          </a:xfrm>
        </p:spPr>
      </p:pic>
    </p:spTree>
    <p:extLst>
      <p:ext uri="{BB962C8B-B14F-4D97-AF65-F5344CB8AC3E}">
        <p14:creationId xmlns:p14="http://schemas.microsoft.com/office/powerpoint/2010/main" val="378900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0DF8990-2D0E-4888-8072-1CB6CE262EA6}"/>
              </a:ext>
            </a:extLst>
          </p:cNvPr>
          <p:cNvSpPr>
            <a:spLocks noGrp="1"/>
          </p:cNvSpPr>
          <p:nvPr>
            <p:ph type="title"/>
          </p:nvPr>
        </p:nvSpPr>
        <p:spPr>
          <a:xfrm>
            <a:off x="278906" y="276347"/>
            <a:ext cx="10671052" cy="2058479"/>
          </a:xfrm>
        </p:spPr>
        <p:txBody>
          <a:bodyPr/>
          <a:lstStyle/>
          <a:p>
            <a:pPr algn="r"/>
            <a:br>
              <a:rPr lang="ar-SA" dirty="0"/>
            </a:br>
            <a:br>
              <a:rPr lang="ar-SA" dirty="0"/>
            </a:br>
            <a:r>
              <a:rPr lang="ar-SA" dirty="0"/>
              <a:t>       شكر خاص للمنظمين والقائمين بهذه المبادرة</a:t>
            </a:r>
          </a:p>
        </p:txBody>
      </p:sp>
      <p:pic>
        <p:nvPicPr>
          <p:cNvPr id="7" name="عنصر نائب للمحتوى 6">
            <a:extLst>
              <a:ext uri="{FF2B5EF4-FFF2-40B4-BE49-F238E27FC236}">
                <a16:creationId xmlns:a16="http://schemas.microsoft.com/office/drawing/2014/main" id="{6753E957-9E19-4627-8BD5-DBEE6F0C91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1169" y="2423605"/>
            <a:ext cx="5175682" cy="3444536"/>
          </a:xfrm>
        </p:spPr>
      </p:pic>
    </p:spTree>
    <p:extLst>
      <p:ext uri="{BB962C8B-B14F-4D97-AF65-F5344CB8AC3E}">
        <p14:creationId xmlns:p14="http://schemas.microsoft.com/office/powerpoint/2010/main" val="52319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E3CEE4B-8E14-4385-A388-A322FB7A16F2}"/>
              </a:ext>
            </a:extLst>
          </p:cNvPr>
          <p:cNvSpPr>
            <a:spLocks noGrp="1"/>
          </p:cNvSpPr>
          <p:nvPr>
            <p:ph type="title"/>
          </p:nvPr>
        </p:nvSpPr>
        <p:spPr/>
        <p:txBody>
          <a:bodyPr/>
          <a:lstStyle/>
          <a:p>
            <a:endParaRPr lang="ar-SA" dirty="0"/>
          </a:p>
        </p:txBody>
      </p:sp>
      <p:pic>
        <p:nvPicPr>
          <p:cNvPr id="5" name="عنصر نائب للمحتوى 4">
            <a:extLst>
              <a:ext uri="{FF2B5EF4-FFF2-40B4-BE49-F238E27FC236}">
                <a16:creationId xmlns:a16="http://schemas.microsoft.com/office/drawing/2014/main" id="{E4B80E38-FD0F-4798-845F-22FF5C8F44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50416"/>
            <a:ext cx="12192000" cy="5626546"/>
          </a:xfrm>
        </p:spPr>
      </p:pic>
    </p:spTree>
    <p:extLst>
      <p:ext uri="{BB962C8B-B14F-4D97-AF65-F5344CB8AC3E}">
        <p14:creationId xmlns:p14="http://schemas.microsoft.com/office/powerpoint/2010/main" val="3391692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a:extLst>
              <a:ext uri="{FF2B5EF4-FFF2-40B4-BE49-F238E27FC236}">
                <a16:creationId xmlns:a16="http://schemas.microsoft.com/office/drawing/2014/main" id="{E62A15B3-1B95-4FDA-88A6-8B555860AAE6}"/>
              </a:ext>
            </a:extLst>
          </p:cNvPr>
          <p:cNvSpPr>
            <a:spLocks noGrp="1"/>
          </p:cNvSpPr>
          <p:nvPr>
            <p:ph type="title"/>
          </p:nvPr>
        </p:nvSpPr>
        <p:spPr>
          <a:xfrm>
            <a:off x="838200" y="372862"/>
            <a:ext cx="10515600" cy="1317826"/>
          </a:xfrm>
        </p:spPr>
        <p:txBody>
          <a:bodyPr/>
          <a:lstStyle/>
          <a:p>
            <a:pPr algn="r"/>
            <a:br>
              <a:rPr lang="ar-SA" dirty="0"/>
            </a:br>
            <a:r>
              <a:rPr lang="ar-SA" dirty="0"/>
              <a:t>   المبادرة في سطور</a:t>
            </a:r>
          </a:p>
        </p:txBody>
      </p:sp>
      <p:sp>
        <p:nvSpPr>
          <p:cNvPr id="6" name="عنصر نائب للمحتوى 5">
            <a:extLst>
              <a:ext uri="{FF2B5EF4-FFF2-40B4-BE49-F238E27FC236}">
                <a16:creationId xmlns:a16="http://schemas.microsoft.com/office/drawing/2014/main" id="{D31BF9CB-7CDA-483A-82FC-5BC777CA3428}"/>
              </a:ext>
            </a:extLst>
          </p:cNvPr>
          <p:cNvSpPr>
            <a:spLocks noGrp="1"/>
          </p:cNvSpPr>
          <p:nvPr>
            <p:ph idx="1"/>
          </p:nvPr>
        </p:nvSpPr>
        <p:spPr>
          <a:xfrm>
            <a:off x="838200" y="1825625"/>
            <a:ext cx="10596240" cy="4015882"/>
          </a:xfrm>
        </p:spPr>
        <p:txBody>
          <a:bodyPr/>
          <a:lstStyle/>
          <a:p>
            <a:pPr algn="just" rtl="1"/>
            <a:r>
              <a:rPr lang="ar-SA" sz="2200" dirty="0"/>
              <a:t>تسببت الحرب الأخيرة على غزة في تدمير المنشآت الثقافية والتاريخية والأكاديمية، بما في ذلك الجامعات والمدارس والمكتبات والمؤسسات الأرشيفية. مما أدى إلى خلق بيئة تفتقر (حتى) إلى (الحد الأدنى) من الخدمات الضرورية و أساسيات الحياة. وقد تأثر القطاع التعليمي بشكل خاص فقد تم تدمير أو اتلاف 70% من المدارس والجامعات، مما أدى إلى خسائر فادحة تجاوزت 720 مليون دولار في قطاع التعليم وفقاً لصندوق النقد الدولي. كما فقد 90 ألف طالب جامعي إمكانية الوصول إلى التعليم، وتم تدمير قواعد بيانات الجامعات وتعطيل مواقعها الإلكترونية. ولمواجهة هذه الأزمة الملحة، كان لا بد من التدخل الفوري والسريع لضمان حق طلاب غزة في مواصلة تعليمهم. واستجابةً لذلك، أطلقت جامعة النجاح الوطنية واتحاد الجامعات المتوسطية </a:t>
            </a:r>
            <a:r>
              <a:rPr lang="en-US" sz="2200" dirty="0"/>
              <a:t>NIMED </a:t>
            </a:r>
            <a:r>
              <a:rPr lang="ar-SA" sz="2200" dirty="0"/>
              <a:t>مبادرة </a:t>
            </a:r>
            <a:r>
              <a:rPr lang="en-US" sz="2200" dirty="0"/>
              <a:t>TESI </a:t>
            </a:r>
            <a:r>
              <a:rPr lang="ar-SA" sz="2200" dirty="0"/>
              <a:t>في شباط 2024 التي تهدف إلى تمكين طلاب غزة من إكمال تعليمهم الجامعي عن بُعد كطلاب زائرين، دون أن يتحملوا أي عبء مالي على الطلاب أو جامعاتهم. لقد قمنا بتشكيل فريق من الخبراء من الأكاديميين والموظفين الإداريين والعلماء، جميعهم متطوعون لخدمة هذه القضية العادلة ولمساعدة الطلاب في غزة على متابعة تعليمهم العالي. ومنذ إطلاقها، حققت مبادرة </a:t>
            </a:r>
            <a:r>
              <a:rPr lang="en-US" sz="2200" dirty="0"/>
              <a:t>TESI </a:t>
            </a:r>
            <a:r>
              <a:rPr lang="ar-SA" sz="2200" dirty="0"/>
              <a:t>نجاحاً كبيرا، حيث انضمت العديد من الجامعات الدولية للتعاون في مواجهة هذه الأزمة المتفاقمة. وبدعم من التقنيات الرقمية والشراكات المحلية والدولية، نسعى من خلال هذه المبادرة لاعتماد حلول تعليمية افتراضية مبتكرة تمكن طلاب غزة من مواصلة مساراتهم التعليمية، وتعزيز صمود النظام التعليمي في قطاع غزة.</a:t>
            </a:r>
          </a:p>
        </p:txBody>
      </p:sp>
    </p:spTree>
    <p:extLst>
      <p:ext uri="{BB962C8B-B14F-4D97-AF65-F5344CB8AC3E}">
        <p14:creationId xmlns:p14="http://schemas.microsoft.com/office/powerpoint/2010/main" val="38205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a:extLst>
              <a:ext uri="{FF2B5EF4-FFF2-40B4-BE49-F238E27FC236}">
                <a16:creationId xmlns:a16="http://schemas.microsoft.com/office/drawing/2014/main" id="{E8498D0C-FE6B-4F74-A6BE-B3B0BB398381}"/>
              </a:ext>
            </a:extLst>
          </p:cNvPr>
          <p:cNvSpPr>
            <a:spLocks noGrp="1"/>
          </p:cNvSpPr>
          <p:nvPr>
            <p:ph type="title"/>
          </p:nvPr>
        </p:nvSpPr>
        <p:spPr>
          <a:xfrm>
            <a:off x="839788" y="1074198"/>
            <a:ext cx="10515600" cy="616490"/>
          </a:xfrm>
        </p:spPr>
        <p:txBody>
          <a:bodyPr/>
          <a:lstStyle/>
          <a:p>
            <a:pPr algn="r"/>
            <a:r>
              <a:rPr lang="ar-SA" dirty="0"/>
              <a:t>  </a:t>
            </a:r>
            <a:br>
              <a:rPr lang="ar-SA" dirty="0"/>
            </a:br>
            <a:endParaRPr lang="ar-SA" dirty="0"/>
          </a:p>
        </p:txBody>
      </p:sp>
      <p:sp>
        <p:nvSpPr>
          <p:cNvPr id="9" name="عنصر نائب للنص 8">
            <a:extLst>
              <a:ext uri="{FF2B5EF4-FFF2-40B4-BE49-F238E27FC236}">
                <a16:creationId xmlns:a16="http://schemas.microsoft.com/office/drawing/2014/main" id="{1E4D83F7-DD84-4615-BA06-16E55DB5581E}"/>
              </a:ext>
            </a:extLst>
          </p:cNvPr>
          <p:cNvSpPr>
            <a:spLocks noGrp="1"/>
          </p:cNvSpPr>
          <p:nvPr>
            <p:ph type="body" idx="1"/>
          </p:nvPr>
        </p:nvSpPr>
        <p:spPr/>
        <p:txBody>
          <a:bodyPr/>
          <a:lstStyle/>
          <a:p>
            <a:pPr algn="ctr"/>
            <a:r>
              <a:rPr lang="ar-SA" dirty="0"/>
              <a:t>الرؤية</a:t>
            </a:r>
          </a:p>
        </p:txBody>
      </p:sp>
      <p:sp>
        <p:nvSpPr>
          <p:cNvPr id="3" name="عنصر نائب للمحتوى 2">
            <a:extLst>
              <a:ext uri="{FF2B5EF4-FFF2-40B4-BE49-F238E27FC236}">
                <a16:creationId xmlns:a16="http://schemas.microsoft.com/office/drawing/2014/main" id="{ADE37FD5-C7E1-430A-80E8-1E327D81F956}"/>
              </a:ext>
            </a:extLst>
          </p:cNvPr>
          <p:cNvSpPr>
            <a:spLocks noGrp="1"/>
          </p:cNvSpPr>
          <p:nvPr>
            <p:ph sz="half" idx="2"/>
          </p:nvPr>
        </p:nvSpPr>
        <p:spPr/>
        <p:txBody>
          <a:bodyPr/>
          <a:lstStyle/>
          <a:p>
            <a:pPr algn="just" rtl="1"/>
            <a:r>
              <a:rPr lang="ar-SA" b="1" dirty="0"/>
              <a:t>تتطلع مبادرة </a:t>
            </a:r>
            <a:r>
              <a:rPr lang="en-US" b="1" dirty="0"/>
              <a:t>TESI </a:t>
            </a:r>
            <a:r>
              <a:rPr lang="ar-SA" b="1" dirty="0"/>
              <a:t>الى حشد جهد عالمي جامع ومشترك لدعم وتلبية الطموحات التعليمية لطلاب غزة، من خلال الاستفادة من التقنيات الرقمية والتعاون الدولي لخلق حلول تعليمية افتراضية مبتكرة. كما تهدف المبادرة إلى تمكين الطلاب الغزيين من مواصلة مساراتهم التعليمية والمساهمة في إعادة بناء البنية التحتية التعليمية في غزة على المدى الطويل. </a:t>
            </a:r>
          </a:p>
        </p:txBody>
      </p:sp>
      <p:sp>
        <p:nvSpPr>
          <p:cNvPr id="10" name="عنصر نائب للنص 9">
            <a:extLst>
              <a:ext uri="{FF2B5EF4-FFF2-40B4-BE49-F238E27FC236}">
                <a16:creationId xmlns:a16="http://schemas.microsoft.com/office/drawing/2014/main" id="{6D512571-FCD9-404A-B522-C1247E909D86}"/>
              </a:ext>
            </a:extLst>
          </p:cNvPr>
          <p:cNvSpPr>
            <a:spLocks noGrp="1"/>
          </p:cNvSpPr>
          <p:nvPr>
            <p:ph type="body" sz="quarter" idx="3"/>
          </p:nvPr>
        </p:nvSpPr>
        <p:spPr/>
        <p:txBody>
          <a:bodyPr/>
          <a:lstStyle/>
          <a:p>
            <a:pPr algn="ctr"/>
            <a:r>
              <a:rPr lang="ar-SA" dirty="0"/>
              <a:t>الرسالة</a:t>
            </a:r>
          </a:p>
        </p:txBody>
      </p:sp>
      <p:sp>
        <p:nvSpPr>
          <p:cNvPr id="11" name="عنصر نائب للمحتوى 10">
            <a:extLst>
              <a:ext uri="{FF2B5EF4-FFF2-40B4-BE49-F238E27FC236}">
                <a16:creationId xmlns:a16="http://schemas.microsoft.com/office/drawing/2014/main" id="{6C72243A-809C-4BF2-B1BE-45C399099058}"/>
              </a:ext>
            </a:extLst>
          </p:cNvPr>
          <p:cNvSpPr>
            <a:spLocks noGrp="1"/>
          </p:cNvSpPr>
          <p:nvPr>
            <p:ph sz="quarter" idx="4"/>
          </p:nvPr>
        </p:nvSpPr>
        <p:spPr/>
        <p:txBody>
          <a:bodyPr/>
          <a:lstStyle/>
          <a:p>
            <a:pPr marL="0" indent="0" algn="just" rtl="1">
              <a:buNone/>
            </a:pPr>
            <a:r>
              <a:rPr lang="ar-SA" b="1" dirty="0"/>
              <a:t>تتمثل رسالة المبادرة في تمكين طلاب الجامعات في غزة من إكمال تعليمهم الجامعي من خلال توفير الوصول إلى التعليم عبر الإنترنت، المساقات الدراسية الافتراضية، والمواد التعليمية غير المتصلة بالإنترنت، بالإضافة إلى الموارد المفتوحة والمشتركة المدعومة بالشراكات الدولية والتعاون المحلي. تهدف المبادرة إلى خلق بيئة تدعم صمود التعليم في قطاع غزة. </a:t>
            </a:r>
          </a:p>
        </p:txBody>
      </p:sp>
    </p:spTree>
    <p:extLst>
      <p:ext uri="{BB962C8B-B14F-4D97-AF65-F5344CB8AC3E}">
        <p14:creationId xmlns:p14="http://schemas.microsoft.com/office/powerpoint/2010/main" val="248617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a:extLst>
              <a:ext uri="{FF2B5EF4-FFF2-40B4-BE49-F238E27FC236}">
                <a16:creationId xmlns:a16="http://schemas.microsoft.com/office/drawing/2014/main" id="{F3703806-1EE1-48AD-B7C8-139CFDE41567}"/>
              </a:ext>
            </a:extLst>
          </p:cNvPr>
          <p:cNvSpPr>
            <a:spLocks noGrp="1"/>
          </p:cNvSpPr>
          <p:nvPr>
            <p:ph type="title"/>
          </p:nvPr>
        </p:nvSpPr>
        <p:spPr/>
        <p:txBody>
          <a:bodyPr/>
          <a:lstStyle/>
          <a:p>
            <a:endParaRPr lang="ar-SA"/>
          </a:p>
        </p:txBody>
      </p:sp>
      <p:pic>
        <p:nvPicPr>
          <p:cNvPr id="11" name="عنصر نائب للمحتوى 10">
            <a:extLst>
              <a:ext uri="{FF2B5EF4-FFF2-40B4-BE49-F238E27FC236}">
                <a16:creationId xmlns:a16="http://schemas.microsoft.com/office/drawing/2014/main" id="{BA79535F-0015-471E-9EA9-28D99AE8F3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438183"/>
            <a:ext cx="12128133" cy="4625265"/>
          </a:xfrm>
        </p:spPr>
      </p:pic>
    </p:spTree>
    <p:extLst>
      <p:ext uri="{BB962C8B-B14F-4D97-AF65-F5344CB8AC3E}">
        <p14:creationId xmlns:p14="http://schemas.microsoft.com/office/powerpoint/2010/main" val="142839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عنوان 10">
            <a:extLst>
              <a:ext uri="{FF2B5EF4-FFF2-40B4-BE49-F238E27FC236}">
                <a16:creationId xmlns:a16="http://schemas.microsoft.com/office/drawing/2014/main" id="{9F9BB909-2352-4764-B173-637625D50D95}"/>
              </a:ext>
            </a:extLst>
          </p:cNvPr>
          <p:cNvSpPr>
            <a:spLocks noGrp="1"/>
          </p:cNvSpPr>
          <p:nvPr>
            <p:ph type="title"/>
          </p:nvPr>
        </p:nvSpPr>
        <p:spPr/>
        <p:txBody>
          <a:bodyPr/>
          <a:lstStyle/>
          <a:p>
            <a:endParaRPr lang="ar-SA" dirty="0"/>
          </a:p>
        </p:txBody>
      </p:sp>
      <p:sp>
        <p:nvSpPr>
          <p:cNvPr id="12" name="عنصر نائب للنص 11">
            <a:extLst>
              <a:ext uri="{FF2B5EF4-FFF2-40B4-BE49-F238E27FC236}">
                <a16:creationId xmlns:a16="http://schemas.microsoft.com/office/drawing/2014/main" id="{3A8D78A5-7542-42C1-9732-F10FF864EECA}"/>
              </a:ext>
            </a:extLst>
          </p:cNvPr>
          <p:cNvSpPr>
            <a:spLocks noGrp="1"/>
          </p:cNvSpPr>
          <p:nvPr>
            <p:ph type="body" idx="1"/>
          </p:nvPr>
        </p:nvSpPr>
        <p:spPr/>
        <p:txBody>
          <a:bodyPr/>
          <a:lstStyle/>
          <a:p>
            <a:pPr algn="r" rtl="1"/>
            <a:r>
              <a:rPr lang="ar-SA" dirty="0"/>
              <a:t>المرحلة الثانية: بدأ التدريس بتاريخ 7-7-2024 و ينتهي بتاريخ 9-7-2024 </a:t>
            </a:r>
          </a:p>
        </p:txBody>
      </p:sp>
      <p:graphicFrame>
        <p:nvGraphicFramePr>
          <p:cNvPr id="17" name="عنصر نائب للمحتوى 16">
            <a:extLst>
              <a:ext uri="{FF2B5EF4-FFF2-40B4-BE49-F238E27FC236}">
                <a16:creationId xmlns:a16="http://schemas.microsoft.com/office/drawing/2014/main" id="{F1795B1A-83FE-49D4-A8C2-4E3124F9B674}"/>
              </a:ext>
            </a:extLst>
          </p:cNvPr>
          <p:cNvGraphicFramePr>
            <a:graphicFrameLocks noGrp="1"/>
          </p:cNvGraphicFramePr>
          <p:nvPr>
            <p:ph sz="half" idx="2"/>
            <p:extLst>
              <p:ext uri="{D42A27DB-BD31-4B8C-83A1-F6EECF244321}">
                <p14:modId xmlns:p14="http://schemas.microsoft.com/office/powerpoint/2010/main" val="3163158812"/>
              </p:ext>
            </p:extLst>
          </p:nvPr>
        </p:nvGraphicFramePr>
        <p:xfrm>
          <a:off x="49867" y="2505074"/>
          <a:ext cx="5770486" cy="3513985"/>
        </p:xfrm>
        <a:graphic>
          <a:graphicData uri="http://schemas.openxmlformats.org/drawingml/2006/table">
            <a:tbl>
              <a:tblPr rtl="1" firstRow="1" firstCol="1" bandRow="1">
                <a:tableStyleId>{5C22544A-7EE6-4342-B048-85BDC9FD1C3A}</a:tableStyleId>
              </a:tblPr>
              <a:tblGrid>
                <a:gridCol w="4563019">
                  <a:extLst>
                    <a:ext uri="{9D8B030D-6E8A-4147-A177-3AD203B41FA5}">
                      <a16:colId xmlns:a16="http://schemas.microsoft.com/office/drawing/2014/main" val="674266940"/>
                    </a:ext>
                  </a:extLst>
                </a:gridCol>
                <a:gridCol w="1207467">
                  <a:extLst>
                    <a:ext uri="{9D8B030D-6E8A-4147-A177-3AD203B41FA5}">
                      <a16:colId xmlns:a16="http://schemas.microsoft.com/office/drawing/2014/main" val="946760111"/>
                    </a:ext>
                  </a:extLst>
                </a:gridCol>
              </a:tblGrid>
              <a:tr h="1130620">
                <a:tc gridSpan="2">
                  <a:txBody>
                    <a:bodyPr/>
                    <a:lstStyle/>
                    <a:p>
                      <a:pPr marL="0" marR="0" rtl="0">
                        <a:lnSpc>
                          <a:spcPct val="107000"/>
                        </a:lnSpc>
                        <a:spcBef>
                          <a:spcPts val="0"/>
                        </a:spcBef>
                        <a:spcAft>
                          <a:spcPts val="800"/>
                        </a:spcAft>
                        <a:tabLst>
                          <a:tab pos="777240" algn="l"/>
                        </a:tabLst>
                      </a:pPr>
                      <a:r>
                        <a:rPr lang="en-US" sz="1100" kern="100" dirty="0">
                          <a:effectLst/>
                        </a:rPr>
                        <a:t> </a:t>
                      </a:r>
                    </a:p>
                    <a:p>
                      <a:pPr marL="0" marR="0" algn="ctr" rtl="0">
                        <a:lnSpc>
                          <a:spcPct val="107000"/>
                        </a:lnSpc>
                        <a:spcBef>
                          <a:spcPts val="0"/>
                        </a:spcBef>
                        <a:spcAft>
                          <a:spcPts val="800"/>
                        </a:spcAft>
                        <a:tabLst>
                          <a:tab pos="777240" algn="l"/>
                        </a:tabLst>
                      </a:pPr>
                      <a:r>
                        <a:rPr lang="ar-SA" sz="1100" kern="100" dirty="0">
                          <a:effectLst/>
                        </a:rPr>
                        <a:t>المرحلة الثانية</a:t>
                      </a:r>
                    </a:p>
                    <a:p>
                      <a:pPr marL="0" marR="0" algn="ctr" rtl="0">
                        <a:lnSpc>
                          <a:spcPct val="107000"/>
                        </a:lnSpc>
                        <a:spcBef>
                          <a:spcPts val="0"/>
                        </a:spcBef>
                        <a:spcAft>
                          <a:spcPts val="800"/>
                        </a:spcAft>
                        <a:tabLst>
                          <a:tab pos="777240" algn="l"/>
                        </a:tabLst>
                      </a:pPr>
                      <a:endParaRPr lang="ar-SA"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gn="ctr" rtl="0">
                        <a:lnSpc>
                          <a:spcPct val="107000"/>
                        </a:lnSpc>
                        <a:spcBef>
                          <a:spcPts val="0"/>
                        </a:spcBef>
                        <a:spcAft>
                          <a:spcPts val="800"/>
                        </a:spcAft>
                        <a:tabLst>
                          <a:tab pos="777240" algn="l"/>
                        </a:tabLst>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tc hMerge="1">
                  <a:txBody>
                    <a:bodyPr/>
                    <a:lstStyle/>
                    <a:p>
                      <a:pPr rtl="1"/>
                      <a:endParaRPr lang="ar-SA"/>
                    </a:p>
                  </a:txBody>
                  <a:tcPr/>
                </a:tc>
                <a:extLst>
                  <a:ext uri="{0D108BD9-81ED-4DB2-BD59-A6C34878D82A}">
                    <a16:rowId xmlns:a16="http://schemas.microsoft.com/office/drawing/2014/main" val="654019571"/>
                  </a:ext>
                </a:extLst>
              </a:tr>
              <a:tr h="794455">
                <a:tc>
                  <a:txBody>
                    <a:bodyPr/>
                    <a:lstStyle/>
                    <a:p>
                      <a:pPr marL="0" marR="0" algn="r" rtl="0">
                        <a:lnSpc>
                          <a:spcPct val="107000"/>
                        </a:lnSpc>
                        <a:spcBef>
                          <a:spcPts val="0"/>
                        </a:spcBef>
                        <a:spcAft>
                          <a:spcPts val="800"/>
                        </a:spcAft>
                        <a:tabLst>
                          <a:tab pos="777240" algn="l"/>
                        </a:tabLst>
                      </a:pPr>
                      <a:r>
                        <a:rPr lang="ar-SA" sz="1100" kern="100">
                          <a:effectLst/>
                        </a:rPr>
                        <a:t>عدد المساقات المطروحة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a:lnSpc>
                          <a:spcPct val="107000"/>
                        </a:lnSpc>
                        <a:spcBef>
                          <a:spcPts val="0"/>
                        </a:spcBef>
                        <a:spcAft>
                          <a:spcPts val="800"/>
                        </a:spcAft>
                        <a:tabLst>
                          <a:tab pos="777240" algn="l"/>
                        </a:tabLst>
                      </a:pPr>
                      <a:r>
                        <a:rPr lang="en-US" sz="1100" kern="100">
                          <a:effectLst/>
                        </a:rPr>
                        <a:t>24</a:t>
                      </a:r>
                      <a:r>
                        <a:rPr lang="ar-SA" sz="1100" kern="100">
                          <a:effectLst/>
                        </a:rPr>
                        <a:t>1</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70744012"/>
                  </a:ext>
                </a:extLst>
              </a:tr>
              <a:tr h="794455">
                <a:tc>
                  <a:txBody>
                    <a:bodyPr/>
                    <a:lstStyle/>
                    <a:p>
                      <a:pPr marL="0" marR="0" algn="r" rtl="0">
                        <a:lnSpc>
                          <a:spcPct val="107000"/>
                        </a:lnSpc>
                        <a:spcBef>
                          <a:spcPts val="0"/>
                        </a:spcBef>
                        <a:spcAft>
                          <a:spcPts val="800"/>
                        </a:spcAft>
                        <a:tabLst>
                          <a:tab pos="777240" algn="l"/>
                        </a:tabLst>
                      </a:pPr>
                      <a:r>
                        <a:rPr lang="ar-SA" sz="1100" kern="100">
                          <a:effectLst/>
                        </a:rPr>
                        <a:t>عدد المتطوعين الكلي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a:lnSpc>
                          <a:spcPct val="107000"/>
                        </a:lnSpc>
                        <a:spcBef>
                          <a:spcPts val="0"/>
                        </a:spcBef>
                        <a:spcAft>
                          <a:spcPts val="800"/>
                        </a:spcAft>
                        <a:tabLst>
                          <a:tab pos="777240" algn="l"/>
                        </a:tabLst>
                      </a:pPr>
                      <a:r>
                        <a:rPr lang="en-US" sz="1100" kern="100">
                          <a:effectLst/>
                        </a:rPr>
                        <a:t>209</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444139685"/>
                  </a:ext>
                </a:extLst>
              </a:tr>
              <a:tr h="794455">
                <a:tc>
                  <a:txBody>
                    <a:bodyPr/>
                    <a:lstStyle/>
                    <a:p>
                      <a:pPr marL="0" marR="0" algn="r" rtl="0">
                        <a:lnSpc>
                          <a:spcPct val="107000"/>
                        </a:lnSpc>
                        <a:spcBef>
                          <a:spcPts val="0"/>
                        </a:spcBef>
                        <a:spcAft>
                          <a:spcPts val="800"/>
                        </a:spcAft>
                        <a:tabLst>
                          <a:tab pos="777240" algn="l"/>
                        </a:tabLst>
                      </a:pPr>
                      <a:r>
                        <a:rPr lang="ar-SA" sz="1100" kern="100">
                          <a:effectLst/>
                        </a:rPr>
                        <a:t>عدد الطلاب الذين تم اصدار ارقام تسجيل لهم</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a:lnSpc>
                          <a:spcPct val="107000"/>
                        </a:lnSpc>
                        <a:spcBef>
                          <a:spcPts val="0"/>
                        </a:spcBef>
                        <a:spcAft>
                          <a:spcPts val="800"/>
                        </a:spcAft>
                        <a:tabLst>
                          <a:tab pos="777240" algn="l"/>
                        </a:tabLst>
                      </a:pPr>
                      <a:r>
                        <a:rPr lang="en-US" sz="1100" kern="100" dirty="0">
                          <a:effectLst/>
                        </a:rPr>
                        <a:t>4164</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099513859"/>
                  </a:ext>
                </a:extLst>
              </a:tr>
            </a:tbl>
          </a:graphicData>
        </a:graphic>
      </p:graphicFrame>
      <p:sp>
        <p:nvSpPr>
          <p:cNvPr id="14" name="عنصر نائب للنص 13">
            <a:extLst>
              <a:ext uri="{FF2B5EF4-FFF2-40B4-BE49-F238E27FC236}">
                <a16:creationId xmlns:a16="http://schemas.microsoft.com/office/drawing/2014/main" id="{BA24963C-83C0-462D-9A71-713F6E78F85C}"/>
              </a:ext>
            </a:extLst>
          </p:cNvPr>
          <p:cNvSpPr>
            <a:spLocks noGrp="1"/>
          </p:cNvSpPr>
          <p:nvPr>
            <p:ph type="body" sz="quarter" idx="3"/>
          </p:nvPr>
        </p:nvSpPr>
        <p:spPr/>
        <p:txBody>
          <a:bodyPr/>
          <a:lstStyle/>
          <a:p>
            <a:pPr algn="r" rtl="1"/>
            <a:r>
              <a:rPr lang="ar-SA" dirty="0"/>
              <a:t>المرحلة الأولى: بدأ التدريس بتاريخ 21-4-2024 وانتهى بتاريخ 21-6-2024</a:t>
            </a:r>
          </a:p>
        </p:txBody>
      </p:sp>
      <p:graphicFrame>
        <p:nvGraphicFramePr>
          <p:cNvPr id="16" name="عنصر نائب للمحتوى 15">
            <a:extLst>
              <a:ext uri="{FF2B5EF4-FFF2-40B4-BE49-F238E27FC236}">
                <a16:creationId xmlns:a16="http://schemas.microsoft.com/office/drawing/2014/main" id="{7E511DF0-F7D7-48E4-A9BA-EAE06A4D5187}"/>
              </a:ext>
            </a:extLst>
          </p:cNvPr>
          <p:cNvGraphicFramePr>
            <a:graphicFrameLocks noGrp="1"/>
          </p:cNvGraphicFramePr>
          <p:nvPr>
            <p:ph sz="quarter" idx="4"/>
            <p:extLst>
              <p:ext uri="{D42A27DB-BD31-4B8C-83A1-F6EECF244321}">
                <p14:modId xmlns:p14="http://schemas.microsoft.com/office/powerpoint/2010/main" val="2818558482"/>
              </p:ext>
            </p:extLst>
          </p:nvPr>
        </p:nvGraphicFramePr>
        <p:xfrm>
          <a:off x="6019802" y="2505074"/>
          <a:ext cx="6172198" cy="3513986"/>
        </p:xfrm>
        <a:graphic>
          <a:graphicData uri="http://schemas.openxmlformats.org/drawingml/2006/table">
            <a:tbl>
              <a:tblPr rtl="1" firstRow="1" firstCol="1" bandRow="1">
                <a:tableStyleId>{5C22544A-7EE6-4342-B048-85BDC9FD1C3A}</a:tableStyleId>
              </a:tblPr>
              <a:tblGrid>
                <a:gridCol w="4885734">
                  <a:extLst>
                    <a:ext uri="{9D8B030D-6E8A-4147-A177-3AD203B41FA5}">
                      <a16:colId xmlns:a16="http://schemas.microsoft.com/office/drawing/2014/main" val="540754270"/>
                    </a:ext>
                  </a:extLst>
                </a:gridCol>
                <a:gridCol w="1286464">
                  <a:extLst>
                    <a:ext uri="{9D8B030D-6E8A-4147-A177-3AD203B41FA5}">
                      <a16:colId xmlns:a16="http://schemas.microsoft.com/office/drawing/2014/main" val="4045033722"/>
                    </a:ext>
                  </a:extLst>
                </a:gridCol>
              </a:tblGrid>
              <a:tr h="1130618">
                <a:tc gridSpan="2">
                  <a:txBody>
                    <a:bodyPr/>
                    <a:lstStyle/>
                    <a:p>
                      <a:pPr marL="0" marR="0" rtl="0">
                        <a:lnSpc>
                          <a:spcPct val="107000"/>
                        </a:lnSpc>
                        <a:spcBef>
                          <a:spcPts val="0"/>
                        </a:spcBef>
                        <a:spcAft>
                          <a:spcPts val="800"/>
                        </a:spcAft>
                        <a:tabLst>
                          <a:tab pos="777240" algn="l"/>
                        </a:tabLst>
                      </a:pPr>
                      <a:endParaRPr lang="en-US" sz="1100" kern="100" dirty="0">
                        <a:effectLst/>
                      </a:endParaRPr>
                    </a:p>
                    <a:p>
                      <a:pPr marL="0" marR="0" algn="ctr" rtl="0">
                        <a:lnSpc>
                          <a:spcPct val="107000"/>
                        </a:lnSpc>
                        <a:spcBef>
                          <a:spcPts val="0"/>
                        </a:spcBef>
                        <a:spcAft>
                          <a:spcPts val="800"/>
                        </a:spcAft>
                        <a:tabLst>
                          <a:tab pos="777240" algn="l"/>
                        </a:tabLst>
                      </a:pPr>
                      <a:r>
                        <a:rPr lang="ar-SA" sz="1100" kern="100" dirty="0">
                          <a:effectLst/>
                        </a:rPr>
                        <a:t>المرحلة الأولى</a:t>
                      </a:r>
                    </a:p>
                    <a:p>
                      <a:pPr marL="0" marR="0" algn="ctr" rtl="0">
                        <a:lnSpc>
                          <a:spcPct val="107000"/>
                        </a:lnSpc>
                        <a:spcBef>
                          <a:spcPts val="0"/>
                        </a:spcBef>
                        <a:spcAft>
                          <a:spcPts val="800"/>
                        </a:spcAft>
                        <a:tabLst>
                          <a:tab pos="777240" algn="l"/>
                        </a:tabLst>
                      </a:pPr>
                      <a:endParaRPr lang="ar-SA" sz="1100" kern="100" dirty="0">
                        <a:effectLst/>
                        <a:latin typeface="Calibri" panose="020F0502020204030204" pitchFamily="34" charset="0"/>
                        <a:ea typeface="Calibri" panose="020F0502020204030204" pitchFamily="34" charset="0"/>
                        <a:cs typeface="Arial" panose="020B0604020202020204" pitchFamily="34" charset="0"/>
                      </a:endParaRPr>
                    </a:p>
                    <a:p>
                      <a:pPr marL="0" marR="0" algn="ctr" rtl="0">
                        <a:lnSpc>
                          <a:spcPct val="107000"/>
                        </a:lnSpc>
                        <a:spcBef>
                          <a:spcPts val="0"/>
                        </a:spcBef>
                        <a:spcAft>
                          <a:spcPts val="800"/>
                        </a:spcAft>
                        <a:tabLst>
                          <a:tab pos="777240" algn="l"/>
                        </a:tabLst>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hMerge="1">
                  <a:txBody>
                    <a:bodyPr/>
                    <a:lstStyle/>
                    <a:p>
                      <a:pPr rtl="1"/>
                      <a:endParaRPr lang="ar-SA"/>
                    </a:p>
                  </a:txBody>
                  <a:tcPr/>
                </a:tc>
                <a:extLst>
                  <a:ext uri="{0D108BD9-81ED-4DB2-BD59-A6C34878D82A}">
                    <a16:rowId xmlns:a16="http://schemas.microsoft.com/office/drawing/2014/main" val="1538718217"/>
                  </a:ext>
                </a:extLst>
              </a:tr>
              <a:tr h="794456">
                <a:tc>
                  <a:txBody>
                    <a:bodyPr/>
                    <a:lstStyle/>
                    <a:p>
                      <a:pPr marL="0" marR="0" algn="r" rtl="0">
                        <a:lnSpc>
                          <a:spcPct val="107000"/>
                        </a:lnSpc>
                        <a:spcBef>
                          <a:spcPts val="0"/>
                        </a:spcBef>
                        <a:spcAft>
                          <a:spcPts val="800"/>
                        </a:spcAft>
                        <a:tabLst>
                          <a:tab pos="777240" algn="l"/>
                        </a:tabLst>
                      </a:pPr>
                      <a:r>
                        <a:rPr lang="ar-SA" sz="1100" kern="100" dirty="0">
                          <a:effectLst/>
                        </a:rPr>
                        <a:t>عدد المساقات المطروحة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a:lnSpc>
                          <a:spcPct val="107000"/>
                        </a:lnSpc>
                        <a:spcBef>
                          <a:spcPts val="0"/>
                        </a:spcBef>
                        <a:spcAft>
                          <a:spcPts val="800"/>
                        </a:spcAft>
                        <a:tabLst>
                          <a:tab pos="777240" algn="l"/>
                        </a:tabLst>
                      </a:pPr>
                      <a:r>
                        <a:rPr lang="en-US" sz="1100" kern="100">
                          <a:effectLst/>
                        </a:rPr>
                        <a:t>173</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871516578"/>
                  </a:ext>
                </a:extLst>
              </a:tr>
              <a:tr h="794456">
                <a:tc>
                  <a:txBody>
                    <a:bodyPr/>
                    <a:lstStyle/>
                    <a:p>
                      <a:pPr marL="0" marR="0" algn="r" rtl="0">
                        <a:lnSpc>
                          <a:spcPct val="107000"/>
                        </a:lnSpc>
                        <a:spcBef>
                          <a:spcPts val="0"/>
                        </a:spcBef>
                        <a:spcAft>
                          <a:spcPts val="800"/>
                        </a:spcAft>
                        <a:tabLst>
                          <a:tab pos="777240" algn="l"/>
                        </a:tabLst>
                      </a:pPr>
                      <a:r>
                        <a:rPr lang="ar-SA" sz="1100" kern="100" dirty="0">
                          <a:effectLst/>
                        </a:rPr>
                        <a:t>عدد المتطوعين الكلي</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a:lnSpc>
                          <a:spcPct val="107000"/>
                        </a:lnSpc>
                        <a:spcBef>
                          <a:spcPts val="0"/>
                        </a:spcBef>
                        <a:spcAft>
                          <a:spcPts val="800"/>
                        </a:spcAft>
                        <a:tabLst>
                          <a:tab pos="777240" algn="l"/>
                        </a:tabLst>
                      </a:pPr>
                      <a:r>
                        <a:rPr lang="en-US" sz="1100" kern="100">
                          <a:effectLst/>
                        </a:rPr>
                        <a:t>153</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62291987"/>
                  </a:ext>
                </a:extLst>
              </a:tr>
              <a:tr h="794456">
                <a:tc>
                  <a:txBody>
                    <a:bodyPr/>
                    <a:lstStyle/>
                    <a:p>
                      <a:pPr marL="0" marR="0" algn="r" rtl="0">
                        <a:lnSpc>
                          <a:spcPct val="107000"/>
                        </a:lnSpc>
                        <a:spcBef>
                          <a:spcPts val="0"/>
                        </a:spcBef>
                        <a:spcAft>
                          <a:spcPts val="800"/>
                        </a:spcAft>
                        <a:tabLst>
                          <a:tab pos="777240" algn="l"/>
                        </a:tabLst>
                      </a:pPr>
                      <a:r>
                        <a:rPr lang="ar-SA" sz="1100" kern="100">
                          <a:effectLst/>
                        </a:rPr>
                        <a:t>عدد الطلاب الذين تم اصدار ارقام تسجيل لهم</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a:lnSpc>
                          <a:spcPct val="107000"/>
                        </a:lnSpc>
                        <a:spcBef>
                          <a:spcPts val="0"/>
                        </a:spcBef>
                        <a:spcAft>
                          <a:spcPts val="800"/>
                        </a:spcAft>
                        <a:tabLst>
                          <a:tab pos="777240" algn="l"/>
                        </a:tabLst>
                      </a:pPr>
                      <a:r>
                        <a:rPr lang="en-US" sz="1100" kern="100" dirty="0">
                          <a:effectLst/>
                        </a:rPr>
                        <a:t>3399</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39744434"/>
                  </a:ext>
                </a:extLst>
              </a:tr>
            </a:tbl>
          </a:graphicData>
        </a:graphic>
      </p:graphicFrame>
    </p:spTree>
    <p:extLst>
      <p:ext uri="{BB962C8B-B14F-4D97-AF65-F5344CB8AC3E}">
        <p14:creationId xmlns:p14="http://schemas.microsoft.com/office/powerpoint/2010/main" val="198771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a:extLst>
              <a:ext uri="{FF2B5EF4-FFF2-40B4-BE49-F238E27FC236}">
                <a16:creationId xmlns:a16="http://schemas.microsoft.com/office/drawing/2014/main" id="{A7369D55-DA90-49D3-B684-951965CE8612}"/>
              </a:ext>
            </a:extLst>
          </p:cNvPr>
          <p:cNvSpPr>
            <a:spLocks noGrp="1"/>
          </p:cNvSpPr>
          <p:nvPr>
            <p:ph type="title"/>
          </p:nvPr>
        </p:nvSpPr>
        <p:spPr/>
        <p:txBody>
          <a:bodyPr/>
          <a:lstStyle/>
          <a:p>
            <a:pPr algn="r"/>
            <a:br>
              <a:rPr lang="en-US" sz="2500" b="1" dirty="0"/>
            </a:br>
            <a:br>
              <a:rPr lang="en-US" sz="2500" b="1" dirty="0"/>
            </a:br>
            <a:br>
              <a:rPr lang="ar-SA" sz="2500" b="1" dirty="0"/>
            </a:br>
            <a:r>
              <a:rPr lang="ar-SA" sz="2500" b="1" dirty="0"/>
              <a:t>المرحلة الثالثة: بدأ التدريس بتاريخ 6-10-2024    وينتهي بتاريخ 6-12-2024 </a:t>
            </a:r>
            <a:endParaRPr lang="ar-SA" sz="2500" dirty="0"/>
          </a:p>
        </p:txBody>
      </p:sp>
      <p:graphicFrame>
        <p:nvGraphicFramePr>
          <p:cNvPr id="11" name="عنصر نائب للمحتوى 10">
            <a:extLst>
              <a:ext uri="{FF2B5EF4-FFF2-40B4-BE49-F238E27FC236}">
                <a16:creationId xmlns:a16="http://schemas.microsoft.com/office/drawing/2014/main" id="{47389F2B-C8F9-4062-A924-11B622A8B44E}"/>
              </a:ext>
            </a:extLst>
          </p:cNvPr>
          <p:cNvGraphicFramePr>
            <a:graphicFrameLocks noGrp="1"/>
          </p:cNvGraphicFramePr>
          <p:nvPr>
            <p:ph idx="1"/>
            <p:extLst>
              <p:ext uri="{D42A27DB-BD31-4B8C-83A1-F6EECF244321}">
                <p14:modId xmlns:p14="http://schemas.microsoft.com/office/powerpoint/2010/main" val="41852754"/>
              </p:ext>
            </p:extLst>
          </p:nvPr>
        </p:nvGraphicFramePr>
        <p:xfrm>
          <a:off x="257452" y="1953087"/>
          <a:ext cx="11096346" cy="4021584"/>
        </p:xfrm>
        <a:graphic>
          <a:graphicData uri="http://schemas.openxmlformats.org/drawingml/2006/table">
            <a:tbl>
              <a:tblPr rtl="1" firstRow="1" firstCol="1" bandRow="1">
                <a:tableStyleId>{5C22544A-7EE6-4342-B048-85BDC9FD1C3A}</a:tableStyleId>
              </a:tblPr>
              <a:tblGrid>
                <a:gridCol w="8774449">
                  <a:extLst>
                    <a:ext uri="{9D8B030D-6E8A-4147-A177-3AD203B41FA5}">
                      <a16:colId xmlns:a16="http://schemas.microsoft.com/office/drawing/2014/main" val="2006014544"/>
                    </a:ext>
                  </a:extLst>
                </a:gridCol>
                <a:gridCol w="2321897">
                  <a:extLst>
                    <a:ext uri="{9D8B030D-6E8A-4147-A177-3AD203B41FA5}">
                      <a16:colId xmlns:a16="http://schemas.microsoft.com/office/drawing/2014/main" val="1386065930"/>
                    </a:ext>
                  </a:extLst>
                </a:gridCol>
              </a:tblGrid>
              <a:tr h="1055344">
                <a:tc gridSpan="2">
                  <a:txBody>
                    <a:bodyPr/>
                    <a:lstStyle/>
                    <a:p>
                      <a:pPr marL="0" marR="0" rtl="0">
                        <a:lnSpc>
                          <a:spcPct val="107000"/>
                        </a:lnSpc>
                        <a:spcBef>
                          <a:spcPts val="0"/>
                        </a:spcBef>
                        <a:spcAft>
                          <a:spcPts val="800"/>
                        </a:spcAft>
                        <a:tabLst>
                          <a:tab pos="777240" algn="l"/>
                        </a:tabLst>
                      </a:pPr>
                      <a:r>
                        <a:rPr lang="en-US" sz="1100" kern="100" dirty="0">
                          <a:effectLst/>
                        </a:rPr>
                        <a:t> </a:t>
                      </a:r>
                    </a:p>
                    <a:p>
                      <a:pPr marL="0" marR="0" algn="ctr" rtl="0">
                        <a:lnSpc>
                          <a:spcPct val="107000"/>
                        </a:lnSpc>
                        <a:spcBef>
                          <a:spcPts val="0"/>
                        </a:spcBef>
                        <a:spcAft>
                          <a:spcPts val="800"/>
                        </a:spcAft>
                        <a:tabLst>
                          <a:tab pos="777240" algn="l"/>
                        </a:tabLst>
                      </a:pPr>
                      <a:r>
                        <a:rPr lang="ar-SA" sz="1100" kern="100" dirty="0">
                          <a:effectLst/>
                        </a:rPr>
                        <a:t>المرحلة الثانية</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ctr"/>
                </a:tc>
                <a:tc hMerge="1">
                  <a:txBody>
                    <a:bodyPr/>
                    <a:lstStyle/>
                    <a:p>
                      <a:pPr rtl="1"/>
                      <a:endParaRPr lang="ar-SA"/>
                    </a:p>
                  </a:txBody>
                  <a:tcPr/>
                </a:tc>
                <a:extLst>
                  <a:ext uri="{0D108BD9-81ED-4DB2-BD59-A6C34878D82A}">
                    <a16:rowId xmlns:a16="http://schemas.microsoft.com/office/drawing/2014/main" val="2517542568"/>
                  </a:ext>
                </a:extLst>
              </a:tr>
              <a:tr h="741560">
                <a:tc>
                  <a:txBody>
                    <a:bodyPr/>
                    <a:lstStyle/>
                    <a:p>
                      <a:pPr marL="0" marR="0" algn="r" rtl="0">
                        <a:lnSpc>
                          <a:spcPct val="107000"/>
                        </a:lnSpc>
                        <a:spcBef>
                          <a:spcPts val="0"/>
                        </a:spcBef>
                        <a:spcAft>
                          <a:spcPts val="800"/>
                        </a:spcAft>
                        <a:tabLst>
                          <a:tab pos="777240" algn="l"/>
                        </a:tabLst>
                      </a:pPr>
                      <a:r>
                        <a:rPr lang="ar-SA" sz="1100" kern="100">
                          <a:effectLst/>
                        </a:rPr>
                        <a:t>عدد المساقات المطروحة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0">
                        <a:lnSpc>
                          <a:spcPct val="107000"/>
                        </a:lnSpc>
                        <a:spcBef>
                          <a:spcPts val="0"/>
                        </a:spcBef>
                        <a:spcAft>
                          <a:spcPts val="800"/>
                        </a:spcAft>
                        <a:tabLst>
                          <a:tab pos="777240" algn="l"/>
                        </a:tabLst>
                      </a:pPr>
                      <a:r>
                        <a:rPr lang="ar-SA" sz="1100" kern="100">
                          <a:effectLst/>
                        </a:rPr>
                        <a:t>164</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701315966"/>
                  </a:ext>
                </a:extLst>
              </a:tr>
              <a:tr h="741560">
                <a:tc>
                  <a:txBody>
                    <a:bodyPr/>
                    <a:lstStyle/>
                    <a:p>
                      <a:pPr marL="0" marR="0" algn="r" rtl="0">
                        <a:lnSpc>
                          <a:spcPct val="107000"/>
                        </a:lnSpc>
                        <a:spcBef>
                          <a:spcPts val="0"/>
                        </a:spcBef>
                        <a:spcAft>
                          <a:spcPts val="800"/>
                        </a:spcAft>
                        <a:tabLst>
                          <a:tab pos="777240" algn="l"/>
                        </a:tabLst>
                      </a:pPr>
                      <a:r>
                        <a:rPr lang="ar-SA" sz="1100" kern="100">
                          <a:effectLst/>
                        </a:rPr>
                        <a:t>عدد المتطوعين الكلي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1">
                        <a:lnSpc>
                          <a:spcPct val="107000"/>
                        </a:lnSpc>
                        <a:spcBef>
                          <a:spcPts val="0"/>
                        </a:spcBef>
                        <a:spcAft>
                          <a:spcPts val="800"/>
                        </a:spcAft>
                        <a:tabLst>
                          <a:tab pos="777240" algn="l"/>
                        </a:tabLst>
                      </a:pPr>
                      <a:r>
                        <a:rPr lang="ar-SA" sz="1100" kern="100">
                          <a:effectLst/>
                        </a:rPr>
                        <a:t>190</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88758298"/>
                  </a:ext>
                </a:extLst>
              </a:tr>
              <a:tr h="741560">
                <a:tc>
                  <a:txBody>
                    <a:bodyPr/>
                    <a:lstStyle/>
                    <a:p>
                      <a:pPr marL="0" marR="0" algn="r" rtl="0">
                        <a:lnSpc>
                          <a:spcPct val="107000"/>
                        </a:lnSpc>
                        <a:spcBef>
                          <a:spcPts val="0"/>
                        </a:spcBef>
                        <a:spcAft>
                          <a:spcPts val="800"/>
                        </a:spcAft>
                        <a:tabLst>
                          <a:tab pos="777240" algn="l"/>
                        </a:tabLst>
                      </a:pPr>
                      <a:r>
                        <a:rPr lang="ar-SA" sz="1100" kern="100">
                          <a:effectLst/>
                        </a:rPr>
                        <a:t>عدد الطلاب الذين تم اصدار ارقام تسجيل لهم</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1">
                        <a:lnSpc>
                          <a:spcPct val="107000"/>
                        </a:lnSpc>
                        <a:spcBef>
                          <a:spcPts val="0"/>
                        </a:spcBef>
                        <a:spcAft>
                          <a:spcPts val="800"/>
                        </a:spcAft>
                        <a:tabLst>
                          <a:tab pos="777240" algn="l"/>
                        </a:tabLst>
                      </a:pPr>
                      <a:r>
                        <a:rPr lang="ar-SA" sz="1100" kern="100">
                          <a:effectLst/>
                        </a:rPr>
                        <a:t>1200</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64637258"/>
                  </a:ext>
                </a:extLst>
              </a:tr>
              <a:tr h="741560">
                <a:tc>
                  <a:txBody>
                    <a:bodyPr/>
                    <a:lstStyle/>
                    <a:p>
                      <a:pPr marL="0" marR="0" algn="r" rtl="0">
                        <a:lnSpc>
                          <a:spcPct val="107000"/>
                        </a:lnSpc>
                        <a:spcBef>
                          <a:spcPts val="0"/>
                        </a:spcBef>
                        <a:spcAft>
                          <a:spcPts val="800"/>
                        </a:spcAft>
                        <a:tabLst>
                          <a:tab pos="777240" algn="l"/>
                        </a:tabLst>
                      </a:pPr>
                      <a:r>
                        <a:rPr lang="ar-SA" sz="1100" kern="100">
                          <a:effectLst/>
                        </a:rPr>
                        <a:t>عدد الطلبة الذين سجلوا مساقات</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tc>
                  <a:txBody>
                    <a:bodyPr/>
                    <a:lstStyle/>
                    <a:p>
                      <a:pPr marL="0" marR="0" algn="ctr" rtl="1">
                        <a:lnSpc>
                          <a:spcPct val="107000"/>
                        </a:lnSpc>
                        <a:spcBef>
                          <a:spcPts val="0"/>
                        </a:spcBef>
                        <a:spcAft>
                          <a:spcPts val="800"/>
                        </a:spcAft>
                        <a:tabLst>
                          <a:tab pos="777240" algn="l"/>
                        </a:tabLst>
                      </a:pPr>
                      <a:r>
                        <a:rPr lang="ar-SA" sz="1100" kern="100" dirty="0">
                          <a:effectLst/>
                        </a:rPr>
                        <a:t>1098</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802459700"/>
                  </a:ext>
                </a:extLst>
              </a:tr>
            </a:tbl>
          </a:graphicData>
        </a:graphic>
      </p:graphicFrame>
    </p:spTree>
    <p:extLst>
      <p:ext uri="{BB962C8B-B14F-4D97-AF65-F5344CB8AC3E}">
        <p14:creationId xmlns:p14="http://schemas.microsoft.com/office/powerpoint/2010/main" val="1322434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B8DCD98F-87DA-43C3-B8BF-B1290CA286BD}"/>
              </a:ext>
            </a:extLst>
          </p:cNvPr>
          <p:cNvSpPr>
            <a:spLocks noGrp="1"/>
          </p:cNvSpPr>
          <p:nvPr>
            <p:ph type="title"/>
          </p:nvPr>
        </p:nvSpPr>
        <p:spPr/>
        <p:txBody>
          <a:bodyPr/>
          <a:lstStyle/>
          <a:p>
            <a:pPr algn="r"/>
            <a:br>
              <a:rPr lang="ar-SA" dirty="0"/>
            </a:br>
            <a:r>
              <a:rPr lang="ar-SA" dirty="0"/>
              <a:t>تأثير المبادرة</a:t>
            </a:r>
          </a:p>
        </p:txBody>
      </p:sp>
      <p:pic>
        <p:nvPicPr>
          <p:cNvPr id="7" name="عنصر نائب للمحتوى 6">
            <a:extLst>
              <a:ext uri="{FF2B5EF4-FFF2-40B4-BE49-F238E27FC236}">
                <a16:creationId xmlns:a16="http://schemas.microsoft.com/office/drawing/2014/main" id="{26E15D7D-7BD3-4565-9F75-29F23B8163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97981"/>
            <a:ext cx="12192000" cy="4465467"/>
          </a:xfrm>
        </p:spPr>
      </p:pic>
    </p:spTree>
    <p:extLst>
      <p:ext uri="{BB962C8B-B14F-4D97-AF65-F5344CB8AC3E}">
        <p14:creationId xmlns:p14="http://schemas.microsoft.com/office/powerpoint/2010/main" val="81282163"/>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301</TotalTime>
  <Words>817</Words>
  <Application>Microsoft Office PowerPoint</Application>
  <PresentationFormat>شاشة عريضة</PresentationFormat>
  <Paragraphs>75</Paragraphs>
  <Slides>12</Slides>
  <Notes>1</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12</vt:i4>
      </vt:variant>
    </vt:vector>
  </HeadingPairs>
  <TitlesOfParts>
    <vt:vector size="19" baseType="lpstr">
      <vt:lpstr>Aljazeera</vt:lpstr>
      <vt:lpstr>Arial</vt:lpstr>
      <vt:lpstr>Arial Black</vt:lpstr>
      <vt:lpstr>Calibri</vt:lpstr>
      <vt:lpstr>Calibri Light</vt:lpstr>
      <vt:lpstr>Monser</vt:lpstr>
      <vt:lpstr>نسق Office</vt:lpstr>
      <vt:lpstr>عرض تقديمي في PowerPoint</vt:lpstr>
      <vt:lpstr>         شكر خاص للمنظمين والقائمين بهذه المبادرة</vt:lpstr>
      <vt:lpstr>عرض تقديمي في PowerPoint</vt:lpstr>
      <vt:lpstr>    المبادرة في سطور</vt:lpstr>
      <vt:lpstr>   </vt:lpstr>
      <vt:lpstr>عرض تقديمي في PowerPoint</vt:lpstr>
      <vt:lpstr>عرض تقديمي في PowerPoint</vt:lpstr>
      <vt:lpstr>   المرحلة الثالثة: بدأ التدريس بتاريخ 6-10-2024    وينتهي بتاريخ 6-12-2024 </vt:lpstr>
      <vt:lpstr> تأثير المبادرة</vt:lpstr>
      <vt:lpstr>أثرت مبادرة TESI بعمق على المشهد التعليمي. وقد أحدثت فرقا كبيرا في عدة مجالات رئيسية عديدة منها: </vt:lpstr>
      <vt:lpstr> الشركاء           </vt:lpstr>
      <vt:lpstr>نموذج للغير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 Majed Al Jedi</dc:creator>
  <cp:lastModifiedBy>ThinkPad</cp:lastModifiedBy>
  <cp:revision>25</cp:revision>
  <dcterms:created xsi:type="dcterms:W3CDTF">2024-08-31T11:07:05Z</dcterms:created>
  <dcterms:modified xsi:type="dcterms:W3CDTF">2024-12-18T05:13:57Z</dcterms:modified>
</cp:coreProperties>
</file>