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267275" cy="42794238"/>
  <p:notesSz cx="7004050" cy="9290050"/>
  <p:defaultTextStyle>
    <a:defPPr>
      <a:defRPr lang="en-US"/>
    </a:defPPr>
    <a:lvl1pPr marL="0" algn="l" defTabSz="4174556" rtl="0" eaLnBrk="1" latinLnBrk="0" hangingPunct="1">
      <a:defRPr sz="8200" kern="1200">
        <a:solidFill>
          <a:schemeClr val="tx1"/>
        </a:solidFill>
        <a:latin typeface="+mn-lt"/>
        <a:ea typeface="+mn-ea"/>
        <a:cs typeface="+mn-cs"/>
      </a:defRPr>
    </a:lvl1pPr>
    <a:lvl2pPr marL="2087278" algn="l" defTabSz="4174556" rtl="0" eaLnBrk="1" latinLnBrk="0" hangingPunct="1">
      <a:defRPr sz="8200" kern="1200">
        <a:solidFill>
          <a:schemeClr val="tx1"/>
        </a:solidFill>
        <a:latin typeface="+mn-lt"/>
        <a:ea typeface="+mn-ea"/>
        <a:cs typeface="+mn-cs"/>
      </a:defRPr>
    </a:lvl2pPr>
    <a:lvl3pPr marL="4174556" algn="l" defTabSz="4174556" rtl="0" eaLnBrk="1" latinLnBrk="0" hangingPunct="1">
      <a:defRPr sz="8200" kern="1200">
        <a:solidFill>
          <a:schemeClr val="tx1"/>
        </a:solidFill>
        <a:latin typeface="+mn-lt"/>
        <a:ea typeface="+mn-ea"/>
        <a:cs typeface="+mn-cs"/>
      </a:defRPr>
    </a:lvl3pPr>
    <a:lvl4pPr marL="6261834" algn="l" defTabSz="4174556" rtl="0" eaLnBrk="1" latinLnBrk="0" hangingPunct="1">
      <a:defRPr sz="8200" kern="1200">
        <a:solidFill>
          <a:schemeClr val="tx1"/>
        </a:solidFill>
        <a:latin typeface="+mn-lt"/>
        <a:ea typeface="+mn-ea"/>
        <a:cs typeface="+mn-cs"/>
      </a:defRPr>
    </a:lvl4pPr>
    <a:lvl5pPr marL="8349113" algn="l" defTabSz="4174556" rtl="0" eaLnBrk="1" latinLnBrk="0" hangingPunct="1">
      <a:defRPr sz="8200" kern="1200">
        <a:solidFill>
          <a:schemeClr val="tx1"/>
        </a:solidFill>
        <a:latin typeface="+mn-lt"/>
        <a:ea typeface="+mn-ea"/>
        <a:cs typeface="+mn-cs"/>
      </a:defRPr>
    </a:lvl5pPr>
    <a:lvl6pPr marL="10436390" algn="l" defTabSz="4174556" rtl="0" eaLnBrk="1" latinLnBrk="0" hangingPunct="1">
      <a:defRPr sz="8200" kern="1200">
        <a:solidFill>
          <a:schemeClr val="tx1"/>
        </a:solidFill>
        <a:latin typeface="+mn-lt"/>
        <a:ea typeface="+mn-ea"/>
        <a:cs typeface="+mn-cs"/>
      </a:defRPr>
    </a:lvl6pPr>
    <a:lvl7pPr marL="12523668" algn="l" defTabSz="4174556" rtl="0" eaLnBrk="1" latinLnBrk="0" hangingPunct="1">
      <a:defRPr sz="8200" kern="1200">
        <a:solidFill>
          <a:schemeClr val="tx1"/>
        </a:solidFill>
        <a:latin typeface="+mn-lt"/>
        <a:ea typeface="+mn-ea"/>
        <a:cs typeface="+mn-cs"/>
      </a:defRPr>
    </a:lvl7pPr>
    <a:lvl8pPr marL="14610946" algn="l" defTabSz="4174556" rtl="0" eaLnBrk="1" latinLnBrk="0" hangingPunct="1">
      <a:defRPr sz="8200" kern="1200">
        <a:solidFill>
          <a:schemeClr val="tx1"/>
        </a:solidFill>
        <a:latin typeface="+mn-lt"/>
        <a:ea typeface="+mn-ea"/>
        <a:cs typeface="+mn-cs"/>
      </a:defRPr>
    </a:lvl8pPr>
    <a:lvl9pPr marL="16698224" algn="l" defTabSz="4174556"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79">
          <p15:clr>
            <a:srgbClr val="A4A3A4"/>
          </p15:clr>
        </p15:guide>
        <p15:guide id="2" pos="9533">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CDE6"/>
    <a:srgbClr val="366092"/>
    <a:srgbClr val="42B6B8"/>
    <a:srgbClr val="028796"/>
    <a:srgbClr val="971F68"/>
    <a:srgbClr val="4E8AD6"/>
    <a:srgbClr val="EF83B3"/>
    <a:srgbClr val="DB77A3"/>
    <a:srgbClr val="FF40FF"/>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60" autoAdjust="0"/>
    <p:restoredTop sz="94676" autoAdjust="0"/>
  </p:normalViewPr>
  <p:slideViewPr>
    <p:cSldViewPr>
      <p:cViewPr>
        <p:scale>
          <a:sx n="30" d="100"/>
          <a:sy n="30" d="100"/>
        </p:scale>
        <p:origin x="696" y="-1368"/>
      </p:cViewPr>
      <p:guideLst>
        <p:guide orient="horz" pos="13479"/>
        <p:guide pos="953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4048" y="192"/>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5138"/>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967163" y="0"/>
            <a:ext cx="3035300" cy="465138"/>
          </a:xfrm>
          <a:prstGeom prst="rect">
            <a:avLst/>
          </a:prstGeom>
        </p:spPr>
        <p:txBody>
          <a:bodyPr vert="horz" lIns="91440" tIns="45720" rIns="91440" bIns="45720" rtlCol="0"/>
          <a:lstStyle>
            <a:lvl1pPr algn="r">
              <a:defRPr sz="1200"/>
            </a:lvl1pPr>
          </a:lstStyle>
          <a:p>
            <a:fld id="{062C6E59-4DE5-3F40-96DD-7A9B43D32961}" type="datetimeFigureOut">
              <a:rPr lang="x-none" smtClean="0"/>
              <a:t>9/12/2022</a:t>
            </a:fld>
            <a:endParaRPr lang="x-none"/>
          </a:p>
        </p:txBody>
      </p:sp>
      <p:sp>
        <p:nvSpPr>
          <p:cNvPr id="4" name="Slide Image Placeholder 3"/>
          <p:cNvSpPr>
            <a:spLocks noGrp="1" noRot="1" noChangeAspect="1"/>
          </p:cNvSpPr>
          <p:nvPr>
            <p:ph type="sldImg" idx="2"/>
          </p:nvPr>
        </p:nvSpPr>
        <p:spPr>
          <a:xfrm>
            <a:off x="2393950" y="1162050"/>
            <a:ext cx="2216150" cy="3135313"/>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700088" y="4470400"/>
            <a:ext cx="5603875" cy="36591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6" name="Footer Placeholder 5"/>
          <p:cNvSpPr>
            <a:spLocks noGrp="1"/>
          </p:cNvSpPr>
          <p:nvPr>
            <p:ph type="ftr" sz="quarter" idx="4"/>
          </p:nvPr>
        </p:nvSpPr>
        <p:spPr>
          <a:xfrm>
            <a:off x="0" y="8824913"/>
            <a:ext cx="3035300" cy="465137"/>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967163" y="8824913"/>
            <a:ext cx="3035300" cy="465137"/>
          </a:xfrm>
          <a:prstGeom prst="rect">
            <a:avLst/>
          </a:prstGeom>
        </p:spPr>
        <p:txBody>
          <a:bodyPr vert="horz" lIns="91440" tIns="45720" rIns="91440" bIns="45720" rtlCol="0" anchor="b"/>
          <a:lstStyle>
            <a:lvl1pPr algn="r">
              <a:defRPr sz="1200"/>
            </a:lvl1pPr>
          </a:lstStyle>
          <a:p>
            <a:fld id="{33B88558-190C-964E-ACFD-219DA1DDAA23}" type="slidenum">
              <a:rPr lang="x-none" smtClean="0"/>
              <a:t>‹#›</a:t>
            </a:fld>
            <a:endParaRPr lang="x-none"/>
          </a:p>
        </p:txBody>
      </p:sp>
    </p:spTree>
    <p:extLst>
      <p:ext uri="{BB962C8B-B14F-4D97-AF65-F5344CB8AC3E}">
        <p14:creationId xmlns:p14="http://schemas.microsoft.com/office/powerpoint/2010/main" val="3877725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Rectangle 10"/>
          <p:cNvSpPr/>
          <p:nvPr userDrawn="1"/>
        </p:nvSpPr>
        <p:spPr>
          <a:xfrm>
            <a:off x="29426517" y="0"/>
            <a:ext cx="840758" cy="4279423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10" name="Rectangle 9"/>
          <p:cNvSpPr/>
          <p:nvPr userDrawn="1"/>
        </p:nvSpPr>
        <p:spPr>
          <a:xfrm>
            <a:off x="0" y="0"/>
            <a:ext cx="840758" cy="4279423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7" name="Rectangle 6"/>
          <p:cNvSpPr/>
          <p:nvPr userDrawn="1"/>
        </p:nvSpPr>
        <p:spPr>
          <a:xfrm>
            <a:off x="0" y="0"/>
            <a:ext cx="30267275" cy="5349279"/>
          </a:xfrm>
          <a:prstGeom prst="rect">
            <a:avLst/>
          </a:prstGeom>
          <a:solidFill>
            <a:srgbClr val="BACDE6"/>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8" name="Rectangle 7"/>
          <p:cNvSpPr/>
          <p:nvPr userDrawn="1"/>
        </p:nvSpPr>
        <p:spPr>
          <a:xfrm>
            <a:off x="0" y="37444959"/>
            <a:ext cx="30267275" cy="534927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811037" y="42504519"/>
            <a:ext cx="5297435" cy="185928"/>
          </a:xfrm>
          <a:prstGeom prst="rect">
            <a:avLst/>
          </a:prstGeom>
        </p:spPr>
      </p:pic>
      <p:sp>
        <p:nvSpPr>
          <p:cNvPr id="4" name="TextBox 3">
            <a:extLst>
              <a:ext uri="{FF2B5EF4-FFF2-40B4-BE49-F238E27FC236}">
                <a16:creationId xmlns="" xmlns:a16="http://schemas.microsoft.com/office/drawing/2014/main" id="{FAA68CC6-102D-5FE3-06A6-F0B111A81715}"/>
              </a:ext>
            </a:extLst>
          </p:cNvPr>
          <p:cNvSpPr txBox="1"/>
          <p:nvPr userDrawn="1"/>
        </p:nvSpPr>
        <p:spPr>
          <a:xfrm>
            <a:off x="21839237" y="38054964"/>
            <a:ext cx="8779695" cy="5135355"/>
          </a:xfrm>
          <a:prstGeom prst="rect">
            <a:avLst/>
          </a:prstGeom>
          <a:noFill/>
        </p:spPr>
        <p:txBody>
          <a:bodyPr wrap="square" lIns="86970" tIns="43485" rIns="86970" bIns="43485" rtlCol="0">
            <a:spAutoFit/>
          </a:bodyPr>
          <a:lstStyle/>
          <a:p>
            <a:pPr>
              <a:lnSpc>
                <a:spcPct val="100000"/>
              </a:lnSpc>
              <a:spcBef>
                <a:spcPts val="1200"/>
              </a:spcBef>
            </a:pPr>
            <a:r>
              <a:rPr lang="en-US" sz="4800" b="1" dirty="0"/>
              <a:t>Contact: </a:t>
            </a:r>
          </a:p>
          <a:p>
            <a:pPr>
              <a:lnSpc>
                <a:spcPct val="100000"/>
              </a:lnSpc>
              <a:spcBef>
                <a:spcPts val="1200"/>
              </a:spcBef>
            </a:pPr>
            <a:r>
              <a:rPr lang="en-US" sz="4800" b="1" dirty="0"/>
              <a:t>EMAIL: </a:t>
            </a:r>
            <a:r>
              <a:rPr lang="en-US" sz="4800" dirty="0"/>
              <a:t>info@oncosurgpal22.com</a:t>
            </a:r>
          </a:p>
          <a:p>
            <a:pPr>
              <a:lnSpc>
                <a:spcPct val="100000"/>
              </a:lnSpc>
              <a:spcBef>
                <a:spcPts val="1200"/>
              </a:spcBef>
            </a:pPr>
            <a:r>
              <a:rPr lang="en-US" sz="4800" b="1" cap="all" dirty="0"/>
              <a:t>PHONE</a:t>
            </a:r>
            <a:r>
              <a:rPr lang="en-US" sz="4800" dirty="0"/>
              <a:t>+970 (9) 2345113</a:t>
            </a:r>
          </a:p>
          <a:p>
            <a:pPr>
              <a:lnSpc>
                <a:spcPct val="100000"/>
              </a:lnSpc>
              <a:spcBef>
                <a:spcPts val="1200"/>
              </a:spcBef>
            </a:pPr>
            <a:r>
              <a:rPr lang="en-US" sz="4800" b="1" cap="all" dirty="0"/>
              <a:t>ADDRESS</a:t>
            </a:r>
            <a:r>
              <a:rPr lang="en-US" sz="4800" dirty="0"/>
              <a:t>P.O. Box: 7 ,Nablus, Palestine</a:t>
            </a:r>
          </a:p>
          <a:p>
            <a:pPr>
              <a:lnSpc>
                <a:spcPct val="100000"/>
              </a:lnSpc>
              <a:spcBef>
                <a:spcPts val="1200"/>
              </a:spcBef>
            </a:pPr>
            <a:endParaRPr lang="en-US" sz="4800" b="1" dirty="0"/>
          </a:p>
        </p:txBody>
      </p:sp>
      <p:pic>
        <p:nvPicPr>
          <p:cNvPr id="5" name="Picture 4">
            <a:extLst>
              <a:ext uri="{FF2B5EF4-FFF2-40B4-BE49-F238E27FC236}">
                <a16:creationId xmlns="" xmlns:a16="http://schemas.microsoft.com/office/drawing/2014/main" id="{76CD2813-F6CB-CA8D-1BF4-FFE3FE8795E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19528" y="38926516"/>
            <a:ext cx="8293854" cy="2384483"/>
          </a:xfrm>
          <a:prstGeom prst="rect">
            <a:avLst/>
          </a:prstGeom>
        </p:spPr>
      </p:pic>
      <p:pic>
        <p:nvPicPr>
          <p:cNvPr id="6" name="Picture 5">
            <a:extLst>
              <a:ext uri="{FF2B5EF4-FFF2-40B4-BE49-F238E27FC236}">
                <a16:creationId xmlns="" xmlns:a16="http://schemas.microsoft.com/office/drawing/2014/main" id="{5F4DAADD-89F4-1779-DF93-7BE0A8766C8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7037" y="37857960"/>
            <a:ext cx="4537367" cy="4537367"/>
          </a:xfrm>
          <a:prstGeom prst="rect">
            <a:avLst/>
          </a:prstGeom>
        </p:spPr>
      </p:pic>
      <p:pic>
        <p:nvPicPr>
          <p:cNvPr id="12" name="Picture 11">
            <a:extLst>
              <a:ext uri="{FF2B5EF4-FFF2-40B4-BE49-F238E27FC236}">
                <a16:creationId xmlns="" xmlns:a16="http://schemas.microsoft.com/office/drawing/2014/main" id="{D094BDB8-5A33-D33D-CF92-5D15F6EAC162}"/>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3646097" y="37897716"/>
            <a:ext cx="8374861" cy="4037209"/>
          </a:xfrm>
          <a:prstGeom prst="rect">
            <a:avLst/>
          </a:prstGeom>
        </p:spPr>
      </p:pic>
    </p:spTree>
    <p:extLst>
      <p:ext uri="{BB962C8B-B14F-4D97-AF65-F5344CB8AC3E}">
        <p14:creationId xmlns:p14="http://schemas.microsoft.com/office/powerpoint/2010/main" val="381294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9/12/2022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364" y="1713754"/>
            <a:ext cx="27240548" cy="7132373"/>
          </a:xfrm>
          <a:prstGeom prst="rect">
            <a:avLst/>
          </a:prstGeom>
        </p:spPr>
        <p:txBody>
          <a:bodyPr vert="horz" lIns="417456" tIns="208727" rIns="417456" bIns="208727" rtlCol="0" anchor="ctr">
            <a:normAutofit/>
          </a:bodyPr>
          <a:lstStyle/>
          <a:p>
            <a:r>
              <a:rPr lang="en-US" dirty="0"/>
              <a:t>Click to edit Master title style</a:t>
            </a:r>
          </a:p>
        </p:txBody>
      </p:sp>
      <p:sp>
        <p:nvSpPr>
          <p:cNvPr id="3" name="Text Placeholder 2"/>
          <p:cNvSpPr>
            <a:spLocks noGrp="1"/>
          </p:cNvSpPr>
          <p:nvPr>
            <p:ph type="body" idx="1"/>
          </p:nvPr>
        </p:nvSpPr>
        <p:spPr>
          <a:xfrm>
            <a:off x="1513364" y="9985326"/>
            <a:ext cx="27240548" cy="28242219"/>
          </a:xfrm>
          <a:prstGeom prst="rect">
            <a:avLst/>
          </a:prstGeom>
        </p:spPr>
        <p:txBody>
          <a:bodyPr vert="horz" lIns="417456" tIns="208727" rIns="417456" bIns="20872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513364" y="39663922"/>
            <a:ext cx="7062364" cy="2278397"/>
          </a:xfrm>
          <a:prstGeom prst="rect">
            <a:avLst/>
          </a:prstGeom>
        </p:spPr>
        <p:txBody>
          <a:bodyPr vert="horz" lIns="417456" tIns="208727" rIns="417456" bIns="208727" rtlCol="0" anchor="ctr"/>
          <a:lstStyle>
            <a:lvl1pPr algn="l">
              <a:defRPr sz="5500">
                <a:solidFill>
                  <a:schemeClr val="tx1">
                    <a:tint val="75000"/>
                  </a:schemeClr>
                </a:solidFill>
              </a:defRPr>
            </a:lvl1pPr>
          </a:lstStyle>
          <a:p>
            <a:fld id="{985D6BDF-9D0E-4E2B-85B8-D8F4790360C9}" type="datetimeFigureOut">
              <a:rPr lang="en-US" smtClean="0"/>
              <a:t>9/12/2022</a:t>
            </a:fld>
            <a:endParaRPr lang="en-US" dirty="0"/>
          </a:p>
        </p:txBody>
      </p:sp>
      <p:sp>
        <p:nvSpPr>
          <p:cNvPr id="5" name="Footer Placeholder 4"/>
          <p:cNvSpPr>
            <a:spLocks noGrp="1"/>
          </p:cNvSpPr>
          <p:nvPr>
            <p:ph type="ftr" sz="quarter" idx="3"/>
          </p:nvPr>
        </p:nvSpPr>
        <p:spPr>
          <a:xfrm>
            <a:off x="10341319" y="39663922"/>
            <a:ext cx="9584637" cy="2278397"/>
          </a:xfrm>
          <a:prstGeom prst="rect">
            <a:avLst/>
          </a:prstGeom>
        </p:spPr>
        <p:txBody>
          <a:bodyPr vert="horz" lIns="417456" tIns="208727" rIns="417456" bIns="208727" rtlCol="0" anchor="ctr"/>
          <a:lstStyle>
            <a:lvl1pPr algn="ctr">
              <a:defRPr sz="55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1691547" y="39663922"/>
            <a:ext cx="7062364" cy="2278397"/>
          </a:xfrm>
          <a:prstGeom prst="rect">
            <a:avLst/>
          </a:prstGeom>
        </p:spPr>
        <p:txBody>
          <a:bodyPr vert="horz" lIns="417456" tIns="208727" rIns="417456" bIns="208727" rtlCol="0" anchor="ctr"/>
          <a:lstStyle>
            <a:lvl1pPr algn="r">
              <a:defRPr sz="55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174556" rtl="0" eaLnBrk="1" latinLnBrk="0" hangingPunct="1">
        <a:spcBef>
          <a:spcPct val="0"/>
        </a:spcBef>
        <a:buNone/>
        <a:defRPr sz="7600" kern="1200">
          <a:solidFill>
            <a:schemeClr val="tx1"/>
          </a:solidFill>
          <a:latin typeface="+mj-lt"/>
          <a:ea typeface="+mj-ea"/>
          <a:cs typeface="+mj-cs"/>
        </a:defRPr>
      </a:lvl1pPr>
    </p:titleStyle>
    <p:bodyStyle>
      <a:lvl1pPr marL="434850"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869699"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2pPr>
      <a:lvl3pPr marL="1304549"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1739398"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4pPr>
      <a:lvl5pPr marL="2174248"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5pPr>
      <a:lvl6pPr marL="11480029"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67307"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54585"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1863"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74556" rtl="0" eaLnBrk="1" latinLnBrk="0" hangingPunct="1">
        <a:defRPr sz="8200" kern="1200">
          <a:solidFill>
            <a:schemeClr val="tx1"/>
          </a:solidFill>
          <a:latin typeface="+mn-lt"/>
          <a:ea typeface="+mn-ea"/>
          <a:cs typeface="+mn-cs"/>
        </a:defRPr>
      </a:lvl1pPr>
      <a:lvl2pPr marL="2087278" algn="l" defTabSz="4174556" rtl="0" eaLnBrk="1" latinLnBrk="0" hangingPunct="1">
        <a:defRPr sz="8200" kern="1200">
          <a:solidFill>
            <a:schemeClr val="tx1"/>
          </a:solidFill>
          <a:latin typeface="+mn-lt"/>
          <a:ea typeface="+mn-ea"/>
          <a:cs typeface="+mn-cs"/>
        </a:defRPr>
      </a:lvl2pPr>
      <a:lvl3pPr marL="4174556" algn="l" defTabSz="4174556" rtl="0" eaLnBrk="1" latinLnBrk="0" hangingPunct="1">
        <a:defRPr sz="8200" kern="1200">
          <a:solidFill>
            <a:schemeClr val="tx1"/>
          </a:solidFill>
          <a:latin typeface="+mn-lt"/>
          <a:ea typeface="+mn-ea"/>
          <a:cs typeface="+mn-cs"/>
        </a:defRPr>
      </a:lvl3pPr>
      <a:lvl4pPr marL="6261834" algn="l" defTabSz="4174556" rtl="0" eaLnBrk="1" latinLnBrk="0" hangingPunct="1">
        <a:defRPr sz="8200" kern="1200">
          <a:solidFill>
            <a:schemeClr val="tx1"/>
          </a:solidFill>
          <a:latin typeface="+mn-lt"/>
          <a:ea typeface="+mn-ea"/>
          <a:cs typeface="+mn-cs"/>
        </a:defRPr>
      </a:lvl4pPr>
      <a:lvl5pPr marL="8349113" algn="l" defTabSz="4174556" rtl="0" eaLnBrk="1" latinLnBrk="0" hangingPunct="1">
        <a:defRPr sz="8200" kern="1200">
          <a:solidFill>
            <a:schemeClr val="tx1"/>
          </a:solidFill>
          <a:latin typeface="+mn-lt"/>
          <a:ea typeface="+mn-ea"/>
          <a:cs typeface="+mn-cs"/>
        </a:defRPr>
      </a:lvl5pPr>
      <a:lvl6pPr marL="10436390" algn="l" defTabSz="4174556" rtl="0" eaLnBrk="1" latinLnBrk="0" hangingPunct="1">
        <a:defRPr sz="8200" kern="1200">
          <a:solidFill>
            <a:schemeClr val="tx1"/>
          </a:solidFill>
          <a:latin typeface="+mn-lt"/>
          <a:ea typeface="+mn-ea"/>
          <a:cs typeface="+mn-cs"/>
        </a:defRPr>
      </a:lvl6pPr>
      <a:lvl7pPr marL="12523668" algn="l" defTabSz="4174556" rtl="0" eaLnBrk="1" latinLnBrk="0" hangingPunct="1">
        <a:defRPr sz="8200" kern="1200">
          <a:solidFill>
            <a:schemeClr val="tx1"/>
          </a:solidFill>
          <a:latin typeface="+mn-lt"/>
          <a:ea typeface="+mn-ea"/>
          <a:cs typeface="+mn-cs"/>
        </a:defRPr>
      </a:lvl7pPr>
      <a:lvl8pPr marL="14610946" algn="l" defTabSz="4174556" rtl="0" eaLnBrk="1" latinLnBrk="0" hangingPunct="1">
        <a:defRPr sz="8200" kern="1200">
          <a:solidFill>
            <a:schemeClr val="tx1"/>
          </a:solidFill>
          <a:latin typeface="+mn-lt"/>
          <a:ea typeface="+mn-ea"/>
          <a:cs typeface="+mn-cs"/>
        </a:defRPr>
      </a:lvl8pPr>
      <a:lvl9pPr marL="16698224" algn="l" defTabSz="4174556"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0" y="-243681"/>
            <a:ext cx="30267275" cy="2909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73940" tIns="434850" rIns="173940" bIns="434850"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6600" b="1" dirty="0">
                <a:solidFill>
                  <a:schemeClr val="tx2"/>
                </a:solidFill>
                <a:latin typeface="+mn-lt"/>
              </a:rPr>
              <a:t>Psychological Treatment of Injection Phobia using Video gaming and visual distraction among Children: A randomized control trial</a:t>
            </a:r>
          </a:p>
        </p:txBody>
      </p:sp>
      <p:sp>
        <p:nvSpPr>
          <p:cNvPr id="5" name="Text Box 123"/>
          <p:cNvSpPr txBox="1">
            <a:spLocks noChangeArrowheads="1"/>
          </p:cNvSpPr>
          <p:nvPr/>
        </p:nvSpPr>
        <p:spPr bwMode="auto">
          <a:xfrm>
            <a:off x="503237" y="2650434"/>
            <a:ext cx="31013400" cy="2813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3940" tIns="173940" rIns="173940" bIns="173940"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3600" baseline="30000" dirty="0">
                <a:latin typeface="+mn-lt"/>
              </a:rPr>
              <a:t>1</a:t>
            </a:r>
            <a:r>
              <a:rPr lang="en-US" sz="3600" dirty="0" smtClean="0">
                <a:latin typeface="+mn-lt"/>
              </a:rPr>
              <a:t>Adnan </a:t>
            </a:r>
            <a:r>
              <a:rPr lang="en-US" sz="3600" dirty="0" err="1" smtClean="0">
                <a:latin typeface="+mn-lt"/>
              </a:rPr>
              <a:t>Lutfi</a:t>
            </a:r>
            <a:r>
              <a:rPr lang="en-US" sz="3600" dirty="0" smtClean="0">
                <a:latin typeface="+mn-lt"/>
              </a:rPr>
              <a:t> </a:t>
            </a:r>
            <a:r>
              <a:rPr lang="en-US" sz="3600" dirty="0" err="1" smtClean="0">
                <a:latin typeface="+mn-lt"/>
              </a:rPr>
              <a:t>Sarhan</a:t>
            </a:r>
            <a:r>
              <a:rPr lang="en-US" sz="3600" dirty="0">
                <a:latin typeface="+mn-lt"/>
              </a:rPr>
              <a:t> </a:t>
            </a:r>
            <a:r>
              <a:rPr lang="en-US" sz="3600" dirty="0" smtClean="0">
                <a:latin typeface="+mn-lt"/>
              </a:rPr>
              <a:t>&amp;</a:t>
            </a:r>
            <a:r>
              <a:rPr lang="en-US" sz="3600" dirty="0">
                <a:latin typeface="+mn-lt"/>
              </a:rPr>
              <a:t> </a:t>
            </a:r>
            <a:r>
              <a:rPr lang="en-US" sz="3600" baseline="30000" dirty="0" smtClean="0">
                <a:latin typeface="+mn-lt"/>
              </a:rPr>
              <a:t>2</a:t>
            </a:r>
            <a:r>
              <a:rPr lang="en-US" sz="3600" dirty="0" smtClean="0">
                <a:latin typeface="+mn-lt"/>
              </a:rPr>
              <a:t> Dana </a:t>
            </a:r>
            <a:r>
              <a:rPr lang="en-US" sz="3600" dirty="0" err="1" smtClean="0">
                <a:latin typeface="+mn-lt"/>
              </a:rPr>
              <a:t>Shami</a:t>
            </a:r>
            <a:endParaRPr lang="en-US" sz="3600" baseline="30000" dirty="0">
              <a:latin typeface="+mn-lt"/>
            </a:endParaRPr>
          </a:p>
          <a:p>
            <a:pPr algn="ctr" eaLnBrk="1" hangingPunct="1"/>
            <a:endParaRPr lang="en-US" sz="3000" dirty="0" smtClean="0">
              <a:latin typeface="+mn-lt"/>
            </a:endParaRPr>
          </a:p>
          <a:p>
            <a:pPr algn="ctr" eaLnBrk="1" hangingPunct="1"/>
            <a:r>
              <a:rPr lang="en-US" sz="3000" baseline="30000" dirty="0"/>
              <a:t>1</a:t>
            </a:r>
            <a:r>
              <a:rPr lang="en-US" sz="3000" dirty="0"/>
              <a:t>Division</a:t>
            </a:r>
            <a:r>
              <a:rPr lang="en-US" sz="3000" baseline="30000" dirty="0" smtClean="0"/>
              <a:t> </a:t>
            </a:r>
            <a:r>
              <a:rPr lang="en-US" sz="3000" dirty="0"/>
              <a:t>of Public </a:t>
            </a:r>
            <a:r>
              <a:rPr lang="en-US" sz="3000" dirty="0" smtClean="0"/>
              <a:t>Health, Department of Medicine, College of Medicine and Health Sciences, An-</a:t>
            </a:r>
            <a:r>
              <a:rPr lang="en-US" sz="3000" dirty="0" err="1" smtClean="0"/>
              <a:t>Najah</a:t>
            </a:r>
            <a:r>
              <a:rPr lang="en-US" sz="3000" dirty="0" smtClean="0"/>
              <a:t> National University, 44839 Nablus, Palestine. </a:t>
            </a:r>
          </a:p>
          <a:p>
            <a:pPr algn="ctr" eaLnBrk="1" hangingPunct="1"/>
            <a:r>
              <a:rPr lang="en-US" sz="3000" baseline="30000" dirty="0" smtClean="0"/>
              <a:t>2</a:t>
            </a:r>
            <a:r>
              <a:rPr lang="en-US" sz="3000" dirty="0"/>
              <a:t> 1Division of Public </a:t>
            </a:r>
            <a:r>
              <a:rPr lang="en-US" sz="3000" dirty="0" smtClean="0"/>
              <a:t>Health, </a:t>
            </a:r>
            <a:r>
              <a:rPr lang="en-US" sz="3000" dirty="0"/>
              <a:t>College of </a:t>
            </a:r>
            <a:r>
              <a:rPr lang="en-US" sz="3000" smtClean="0"/>
              <a:t>Graduate Studies, </a:t>
            </a:r>
            <a:r>
              <a:rPr lang="en-US" sz="3000" dirty="0"/>
              <a:t>An-Najah National University, 44839 Nablus, Palestine. </a:t>
            </a:r>
          </a:p>
          <a:p>
            <a:pPr algn="ctr" eaLnBrk="1" hangingPunct="1"/>
            <a:endParaRPr lang="en-US" sz="3000" dirty="0"/>
          </a:p>
        </p:txBody>
      </p:sp>
      <p:sp>
        <p:nvSpPr>
          <p:cNvPr id="15" name="Text Box 194"/>
          <p:cNvSpPr txBox="1">
            <a:spLocks noChangeArrowheads="1"/>
          </p:cNvSpPr>
          <p:nvPr/>
        </p:nvSpPr>
        <p:spPr bwMode="auto">
          <a:xfrm>
            <a:off x="10929849" y="6821089"/>
            <a:ext cx="18224588" cy="6506809"/>
          </a:xfrm>
          <a:prstGeom prst="rect">
            <a:avLst/>
          </a:prstGeom>
          <a:solidFill>
            <a:schemeClr val="bg1"/>
          </a:solidFill>
          <a:ln w="12700">
            <a:solidFill>
              <a:schemeClr val="accent1">
                <a:lumMod val="75000"/>
              </a:schemeClr>
            </a:solidFill>
          </a:ln>
          <a:effectLst/>
        </p:spPr>
        <p:txBody>
          <a:bodyPr wrap="square"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lvl="0"/>
            <a:r>
              <a:rPr lang="en-US" sz="4000" i="1" dirty="0">
                <a:solidFill>
                  <a:schemeClr val="dk1"/>
                </a:solidFill>
                <a:latin typeface="Arial"/>
                <a:ea typeface="Arial"/>
                <a:cs typeface="Arial"/>
                <a:sym typeface="Arial"/>
              </a:rPr>
              <a:t>The findings showed that the level of injection phobia was moderate in the experimental group after psychological therapy using video gaming and visual distraction, as the mean response to the total score was moderate (3.36). In addition, the levels of injection fear and blood fear domains were mild, as the means of response were (3.35, 3.36) respectively for the total ranking. With regard to the control group; the findings showed that the degree of injection phobia was high in the control group without using video games and visual distraction, as the mean response to the total score was high (3.82). Furthermore, as the means of response for the total score were (3.84, 3.80) respectively, the level of injection fear and blood fear domains were high.</a:t>
            </a:r>
            <a:endParaRPr lang="en-AU" sz="4000" i="1" dirty="0">
              <a:solidFill>
                <a:schemeClr val="dk1"/>
              </a:solidFill>
              <a:latin typeface="Arial"/>
              <a:ea typeface="Arial"/>
              <a:cs typeface="Arial"/>
              <a:sym typeface="Arial"/>
            </a:endParaRPr>
          </a:p>
        </p:txBody>
      </p:sp>
      <p:sp>
        <p:nvSpPr>
          <p:cNvPr id="33" name="Rectangle 32"/>
          <p:cNvSpPr/>
          <p:nvPr/>
        </p:nvSpPr>
        <p:spPr>
          <a:xfrm>
            <a:off x="1755568" y="6240826"/>
            <a:ext cx="8407576" cy="89154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Background</a:t>
            </a:r>
          </a:p>
        </p:txBody>
      </p:sp>
      <p:sp>
        <p:nvSpPr>
          <p:cNvPr id="13" name="Text Box 192"/>
          <p:cNvSpPr txBox="1">
            <a:spLocks noChangeArrowheads="1"/>
          </p:cNvSpPr>
          <p:nvPr/>
        </p:nvSpPr>
        <p:spPr bwMode="auto">
          <a:xfrm>
            <a:off x="1773896" y="15767806"/>
            <a:ext cx="8407576" cy="11000346"/>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lvl="0"/>
            <a:r>
              <a:rPr lang="en-US" sz="4000" dirty="0">
                <a:solidFill>
                  <a:schemeClr val="dk1"/>
                </a:solidFill>
                <a:latin typeface="Arial"/>
                <a:ea typeface="Arial"/>
                <a:cs typeface="Arial"/>
                <a:sym typeface="Arial"/>
              </a:rPr>
              <a:t>For the current research, experimental design was employed. Two hospitals were chosen in the cities of Jenin and </a:t>
            </a:r>
            <a:r>
              <a:rPr lang="en-US" sz="4000" dirty="0" err="1">
                <a:solidFill>
                  <a:schemeClr val="dk1"/>
                </a:solidFill>
                <a:latin typeface="Arial"/>
                <a:ea typeface="Arial"/>
                <a:cs typeface="Arial"/>
                <a:sym typeface="Arial"/>
              </a:rPr>
              <a:t>Tulkarm</a:t>
            </a:r>
            <a:r>
              <a:rPr lang="en-US" sz="4000" dirty="0">
                <a:solidFill>
                  <a:schemeClr val="dk1"/>
                </a:solidFill>
                <a:latin typeface="Arial"/>
                <a:ea typeface="Arial"/>
                <a:cs typeface="Arial"/>
                <a:sym typeface="Arial"/>
              </a:rPr>
              <a:t>. The research population consisted of children aged 8-12 years. Approximately 50 children (experimental group) from the two hospitals were chosen. Additional 50 children (control group) were also injected without using the Psychological techniques; the two groups after the injection procedure were contrasted with the level of anxiety among them</a:t>
            </a:r>
            <a:r>
              <a:rPr lang="en-US" sz="4400" dirty="0" smtClean="0">
                <a:solidFill>
                  <a:schemeClr val="dk1"/>
                </a:solidFill>
                <a:latin typeface="Arial"/>
                <a:ea typeface="Arial"/>
                <a:cs typeface="Arial"/>
                <a:sym typeface="Arial"/>
              </a:rPr>
              <a:t>.</a:t>
            </a:r>
          </a:p>
          <a:p>
            <a:pPr lvl="0"/>
            <a:endParaRPr lang="en-US" sz="4400" dirty="0">
              <a:solidFill>
                <a:schemeClr val="dk1"/>
              </a:solidFill>
              <a:latin typeface="Arial"/>
              <a:ea typeface="Arial"/>
              <a:cs typeface="Arial"/>
              <a:sym typeface="Arial"/>
            </a:endParaRPr>
          </a:p>
          <a:p>
            <a:pPr lvl="0"/>
            <a:endParaRPr lang="en-AU" sz="4400" dirty="0">
              <a:solidFill>
                <a:schemeClr val="dk1"/>
              </a:solidFill>
              <a:latin typeface="Arial"/>
              <a:ea typeface="Arial"/>
              <a:cs typeface="Arial"/>
              <a:sym typeface="Arial"/>
            </a:endParaRPr>
          </a:p>
        </p:txBody>
      </p:sp>
      <p:sp>
        <p:nvSpPr>
          <p:cNvPr id="34" name="Rectangle 33"/>
          <p:cNvSpPr/>
          <p:nvPr/>
        </p:nvSpPr>
        <p:spPr>
          <a:xfrm>
            <a:off x="1773896" y="14728293"/>
            <a:ext cx="8407576" cy="89154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Methods and Materials</a:t>
            </a:r>
          </a:p>
        </p:txBody>
      </p:sp>
      <p:sp>
        <p:nvSpPr>
          <p:cNvPr id="14" name="Text Box 193"/>
          <p:cNvSpPr txBox="1">
            <a:spLocks noChangeArrowheads="1"/>
          </p:cNvSpPr>
          <p:nvPr/>
        </p:nvSpPr>
        <p:spPr bwMode="auto">
          <a:xfrm>
            <a:off x="18486437" y="19034919"/>
            <a:ext cx="10668000" cy="16417214"/>
          </a:xfrm>
          <a:prstGeom prst="rect">
            <a:avLst/>
          </a:prstGeom>
          <a:solidFill>
            <a:schemeClr val="bg1"/>
          </a:solidFill>
          <a:ln w="12700">
            <a:solidFill>
              <a:schemeClr val="accent1">
                <a:lumMod val="75000"/>
              </a:schemeClr>
            </a:solidFill>
          </a:ln>
          <a:effectLst/>
        </p:spPr>
        <p:txBody>
          <a:bodyPr wrap="square"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3600" dirty="0"/>
              <a:t>Our key findings showed that the use of video games and visual distractions increases the effects of the reduction of injection phobia</a:t>
            </a:r>
            <a:r>
              <a:rPr lang="en-US" sz="3600" dirty="0" smtClean="0"/>
              <a:t>.</a:t>
            </a:r>
          </a:p>
          <a:p>
            <a:pPr lvl="0"/>
            <a:r>
              <a:rPr lang="en-US" sz="3600" dirty="0" smtClean="0"/>
              <a:t>The Authors recommend; </a:t>
            </a:r>
            <a:r>
              <a:rPr lang="en-US" sz="3600" dirty="0"/>
              <a:t>t</a:t>
            </a:r>
            <a:r>
              <a:rPr lang="en-US" sz="3600" dirty="0" smtClean="0"/>
              <a:t>o </a:t>
            </a:r>
            <a:r>
              <a:rPr lang="en-US" sz="3600" dirty="0"/>
              <a:t>stop the deterioration of the disorder into needle phobia, introduce a training program for health care professionals (doctors, nurses). Epidemiological research on needle aversion and needle phobia should be performed in Palestine at the national level.</a:t>
            </a:r>
          </a:p>
          <a:p>
            <a:pPr lvl="0"/>
            <a:r>
              <a:rPr lang="en-US" sz="3600" dirty="0"/>
              <a:t>Future research should differentiate between needle anxiety and diagnosable needle phobia</a:t>
            </a:r>
            <a:r>
              <a:rPr lang="en-US" sz="3600" dirty="0" smtClean="0"/>
              <a:t>. To </a:t>
            </a:r>
            <a:r>
              <a:rPr lang="en-US" sz="3600" dirty="0"/>
              <a:t>decrease injection phobia and blood anxiety, introduce diversion strategies according to the age of the child, such as (blowing bubbles and reading stories and playing videogames....), Construction of a detailed national strategy to reduce childhood fear of needling.</a:t>
            </a:r>
          </a:p>
          <a:p>
            <a:pPr lvl="0"/>
            <a:r>
              <a:rPr lang="en-US" sz="3600" dirty="0"/>
              <a:t>Further research on topics such as the function of tactile hypersensitivity and control of emotions in needle phobia is </a:t>
            </a:r>
            <a:r>
              <a:rPr lang="en-US" sz="3600" dirty="0" smtClean="0"/>
              <a:t>needed.</a:t>
            </a:r>
            <a:endParaRPr lang="en-US" sz="3600" dirty="0"/>
          </a:p>
          <a:p>
            <a:pPr lvl="0"/>
            <a:r>
              <a:rPr lang="en-US" sz="3600" dirty="0"/>
              <a:t>Health care providers may play a pivotal role, noting that additional treatment is required. A dynamic syndrome that describes a spectrum ranging from needle fear is needle-related phobia.</a:t>
            </a:r>
          </a:p>
          <a:p>
            <a:pPr lvl="0"/>
            <a:r>
              <a:rPr lang="en-US" sz="3600" dirty="0" smtClean="0"/>
              <a:t>Finally, generalization </a:t>
            </a:r>
            <a:r>
              <a:rPr lang="en-US" sz="3600" dirty="0"/>
              <a:t>of the study findings on the whole governmental </a:t>
            </a:r>
            <a:r>
              <a:rPr lang="en-US" sz="3600" dirty="0" smtClean="0"/>
              <a:t>hospitals is recommended </a:t>
            </a:r>
            <a:r>
              <a:rPr lang="en-US" sz="3600" dirty="0"/>
              <a:t>in Palestine to pay attention to psychological treatment methods to reduce the injection phobia.</a:t>
            </a:r>
          </a:p>
          <a:p>
            <a:endParaRPr lang="en-US" sz="3600" dirty="0"/>
          </a:p>
        </p:txBody>
      </p:sp>
      <p:sp>
        <p:nvSpPr>
          <p:cNvPr id="36" name="Rectangle 35"/>
          <p:cNvSpPr/>
          <p:nvPr/>
        </p:nvSpPr>
        <p:spPr>
          <a:xfrm>
            <a:off x="18486437" y="16977520"/>
            <a:ext cx="10668000" cy="163772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Conclusions and Recommendations</a:t>
            </a:r>
          </a:p>
        </p:txBody>
      </p:sp>
      <p:sp>
        <p:nvSpPr>
          <p:cNvPr id="11" name="Text Box 190"/>
          <p:cNvSpPr txBox="1">
            <a:spLocks noChangeArrowheads="1"/>
          </p:cNvSpPr>
          <p:nvPr/>
        </p:nvSpPr>
        <p:spPr bwMode="auto">
          <a:xfrm>
            <a:off x="1755568" y="7250010"/>
            <a:ext cx="8407576" cy="3429043"/>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lvl="0">
              <a:spcBef>
                <a:spcPts val="1423"/>
              </a:spcBef>
            </a:pPr>
            <a:r>
              <a:rPr lang="en-US" sz="4000" dirty="0">
                <a:solidFill>
                  <a:schemeClr val="dk1"/>
                </a:solidFill>
                <a:latin typeface="Arial"/>
                <a:ea typeface="Arial"/>
                <a:cs typeface="Arial"/>
                <a:sym typeface="Arial"/>
              </a:rPr>
              <a:t>Fear of injection or needle phobia is the intense fear of medical procedures involving injections or hypodermic needles, termed </a:t>
            </a:r>
            <a:r>
              <a:rPr lang="en-US" sz="4000" dirty="0" err="1">
                <a:solidFill>
                  <a:schemeClr val="dk1"/>
                </a:solidFill>
                <a:latin typeface="Arial"/>
                <a:ea typeface="Arial"/>
                <a:cs typeface="Arial"/>
                <a:sym typeface="Arial"/>
              </a:rPr>
              <a:t>trypanophobia</a:t>
            </a:r>
            <a:r>
              <a:rPr lang="en-US" sz="4000" dirty="0">
                <a:solidFill>
                  <a:schemeClr val="dk1"/>
                </a:solidFill>
                <a:latin typeface="Arial"/>
                <a:ea typeface="Arial"/>
                <a:cs typeface="Arial"/>
                <a:sym typeface="Arial"/>
              </a:rPr>
              <a:t>. </a:t>
            </a:r>
            <a:endParaRPr lang="en-AU" sz="4000" dirty="0">
              <a:solidFill>
                <a:schemeClr val="dk1"/>
              </a:solidFill>
              <a:latin typeface="Arial"/>
              <a:ea typeface="Arial"/>
              <a:cs typeface="Arial"/>
              <a:sym typeface="Arial"/>
            </a:endParaRPr>
          </a:p>
        </p:txBody>
      </p:sp>
      <p:sp>
        <p:nvSpPr>
          <p:cNvPr id="45" name="Rectangle 44"/>
          <p:cNvSpPr/>
          <p:nvPr/>
        </p:nvSpPr>
        <p:spPr>
          <a:xfrm>
            <a:off x="10929849" y="5696733"/>
            <a:ext cx="17704438" cy="89154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Results</a:t>
            </a:r>
          </a:p>
        </p:txBody>
      </p:sp>
      <p:sp>
        <p:nvSpPr>
          <p:cNvPr id="23" name="Rectangle 22">
            <a:extLst>
              <a:ext uri="{FF2B5EF4-FFF2-40B4-BE49-F238E27FC236}">
                <a16:creationId xmlns="" xmlns:a16="http://schemas.microsoft.com/office/drawing/2014/main" id="{E315B242-5515-DDA5-9B80-425FE6815947}"/>
              </a:ext>
            </a:extLst>
          </p:cNvPr>
          <p:cNvSpPr/>
          <p:nvPr/>
        </p:nvSpPr>
        <p:spPr>
          <a:xfrm>
            <a:off x="1778369" y="10937655"/>
            <a:ext cx="8407576" cy="89154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Aims</a:t>
            </a:r>
          </a:p>
        </p:txBody>
      </p:sp>
      <p:sp>
        <p:nvSpPr>
          <p:cNvPr id="28" name="Text Box 190">
            <a:extLst>
              <a:ext uri="{FF2B5EF4-FFF2-40B4-BE49-F238E27FC236}">
                <a16:creationId xmlns="" xmlns:a16="http://schemas.microsoft.com/office/drawing/2014/main" id="{FEA460A1-4FA6-8B27-A11B-2F93BE56AF83}"/>
              </a:ext>
            </a:extLst>
          </p:cNvPr>
          <p:cNvSpPr txBox="1">
            <a:spLocks noChangeArrowheads="1"/>
          </p:cNvSpPr>
          <p:nvPr/>
        </p:nvSpPr>
        <p:spPr bwMode="auto">
          <a:xfrm>
            <a:off x="1773896" y="12191261"/>
            <a:ext cx="8407576" cy="2197937"/>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4000" dirty="0"/>
              <a:t>The study aimed to treat injection phobia among a sample of children from Jenin and </a:t>
            </a:r>
            <a:r>
              <a:rPr lang="en-US" sz="4000" dirty="0" err="1"/>
              <a:t>Tulkarm</a:t>
            </a:r>
            <a:r>
              <a:rPr lang="en-US" sz="4000" dirty="0"/>
              <a:t> cities </a:t>
            </a:r>
          </a:p>
        </p:txBody>
      </p:sp>
      <p:graphicFrame>
        <p:nvGraphicFramePr>
          <p:cNvPr id="9" name="Table 8"/>
          <p:cNvGraphicFramePr>
            <a:graphicFrameLocks noGrp="1"/>
          </p:cNvGraphicFramePr>
          <p:nvPr>
            <p:extLst>
              <p:ext uri="{D42A27DB-BD31-4B8C-83A1-F6EECF244321}">
                <p14:modId xmlns:p14="http://schemas.microsoft.com/office/powerpoint/2010/main" val="3522589860"/>
              </p:ext>
            </p:extLst>
          </p:nvPr>
        </p:nvGraphicFramePr>
        <p:xfrm>
          <a:off x="10476328" y="14736634"/>
          <a:ext cx="8010110" cy="22800742"/>
        </p:xfrm>
        <a:graphic>
          <a:graphicData uri="http://schemas.openxmlformats.org/drawingml/2006/table">
            <a:tbl>
              <a:tblPr firstRow="1" firstCol="1" bandRow="1">
                <a:tableStyleId>{5C22544A-7EE6-4342-B048-85BDC9FD1C3A}</a:tableStyleId>
              </a:tblPr>
              <a:tblGrid>
                <a:gridCol w="677136"/>
                <a:gridCol w="2175595"/>
                <a:gridCol w="677136"/>
                <a:gridCol w="1016499"/>
                <a:gridCol w="1016499"/>
                <a:gridCol w="592693"/>
                <a:gridCol w="927276"/>
                <a:gridCol w="927276"/>
              </a:tblGrid>
              <a:tr h="351410">
                <a:tc rowSpan="2">
                  <a:txBody>
                    <a:bodyPr/>
                    <a:lstStyle/>
                    <a:p>
                      <a:pPr marL="0" marR="0" algn="ctr">
                        <a:spcBef>
                          <a:spcPts val="0"/>
                        </a:spcBef>
                        <a:spcAft>
                          <a:spcPts val="0"/>
                        </a:spcAft>
                      </a:pPr>
                      <a:r>
                        <a:rPr lang="en-US" sz="2400" dirty="0">
                          <a:effectLst/>
                        </a:rPr>
                        <a:t>N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rowSpan="2">
                  <a:txBody>
                    <a:bodyPr/>
                    <a:lstStyle/>
                    <a:p>
                      <a:pPr marL="0" marR="0" algn="ctr">
                        <a:spcBef>
                          <a:spcPts val="0"/>
                        </a:spcBef>
                        <a:spcAft>
                          <a:spcPts val="0"/>
                        </a:spcAft>
                      </a:pPr>
                      <a:r>
                        <a:rPr lang="en-US" sz="2400" dirty="0">
                          <a:effectLst/>
                        </a:rPr>
                        <a:t>Group</a:t>
                      </a:r>
                    </a:p>
                    <a:p>
                      <a:pPr marL="0" marR="0" algn="ctr">
                        <a:spcBef>
                          <a:spcPts val="0"/>
                        </a:spcBef>
                        <a:spcAft>
                          <a:spcPts val="0"/>
                        </a:spcAft>
                      </a:pPr>
                      <a:r>
                        <a:rPr lang="en-US" sz="2400" dirty="0">
                          <a:effectLst/>
                        </a:rPr>
                        <a:t>Items</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gridSpan="3">
                  <a:txBody>
                    <a:bodyPr/>
                    <a:lstStyle/>
                    <a:p>
                      <a:pPr marL="0" marR="0" algn="ctr">
                        <a:spcBef>
                          <a:spcPts val="0"/>
                        </a:spcBef>
                        <a:spcAft>
                          <a:spcPts val="0"/>
                        </a:spcAft>
                      </a:pPr>
                      <a:r>
                        <a:rPr lang="en-US" sz="2400">
                          <a:effectLst/>
                        </a:rPr>
                        <a:t>Experimental</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2400">
                          <a:effectLst/>
                        </a:rPr>
                        <a:t> Control </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tr>
              <a:tr h="70282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2400">
                          <a:effectLst/>
                        </a:rPr>
                        <a:t>M*</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a:effectLst/>
                        </a:rPr>
                        <a:t>SD</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a:effectLst/>
                        </a:rPr>
                        <a:t>Level</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a:effectLst/>
                        </a:rPr>
                        <a:t>M*</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a:effectLst/>
                        </a:rPr>
                        <a:t>SD</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a:effectLst/>
                        </a:rPr>
                        <a:t>Level</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1592755">
                <a:tc>
                  <a:txBody>
                    <a:bodyPr/>
                    <a:lstStyle/>
                    <a:p>
                      <a:pPr marL="0" marR="0" algn="ctr">
                        <a:spcBef>
                          <a:spcPts val="0"/>
                        </a:spcBef>
                        <a:spcAft>
                          <a:spcPts val="0"/>
                        </a:spcAft>
                      </a:pPr>
                      <a:r>
                        <a:rPr lang="en-US" sz="2400">
                          <a:effectLst/>
                        </a:rPr>
                        <a:t>1</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rtl="0">
                        <a:lnSpc>
                          <a:spcPct val="115000"/>
                        </a:lnSpc>
                        <a:spcBef>
                          <a:spcPts val="0"/>
                        </a:spcBef>
                        <a:spcAft>
                          <a:spcPts val="1000"/>
                        </a:spcAft>
                      </a:pPr>
                      <a:r>
                        <a:rPr lang="en-US" sz="2400">
                          <a:effectLst/>
                        </a:rPr>
                        <a:t>I fear the pain of getting the injection</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3.78</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0.97</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a:effectLst/>
                        </a:rPr>
                        <a:t>High</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4.38</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0.53</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a:effectLst/>
                        </a:rPr>
                        <a:t>Very high</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1996877">
                <a:tc>
                  <a:txBody>
                    <a:bodyPr/>
                    <a:lstStyle/>
                    <a:p>
                      <a:pPr marL="0" marR="0" algn="ctr">
                        <a:spcBef>
                          <a:spcPts val="0"/>
                        </a:spcBef>
                        <a:spcAft>
                          <a:spcPts val="0"/>
                        </a:spcAft>
                      </a:pPr>
                      <a:r>
                        <a:rPr lang="en-US" sz="2400">
                          <a:effectLst/>
                        </a:rPr>
                        <a:t>2</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rtl="0">
                        <a:lnSpc>
                          <a:spcPct val="115000"/>
                        </a:lnSpc>
                        <a:spcBef>
                          <a:spcPts val="0"/>
                        </a:spcBef>
                        <a:spcAft>
                          <a:spcPts val="1000"/>
                        </a:spcAft>
                      </a:pPr>
                      <a:r>
                        <a:rPr lang="en-US" sz="2400">
                          <a:effectLst/>
                        </a:rPr>
                        <a:t>I've had poor previous experience with injection receiving</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3.58</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0.86</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a:effectLst/>
                        </a:rPr>
                        <a:t>High</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4.02</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0.80</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dirty="0">
                          <a:effectLst/>
                        </a:rPr>
                        <a:t>High</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1996877">
                <a:tc>
                  <a:txBody>
                    <a:bodyPr/>
                    <a:lstStyle/>
                    <a:p>
                      <a:pPr marL="0" marR="0" algn="ctr">
                        <a:spcBef>
                          <a:spcPts val="0"/>
                        </a:spcBef>
                        <a:spcAft>
                          <a:spcPts val="0"/>
                        </a:spcAft>
                      </a:pPr>
                      <a:r>
                        <a:rPr lang="en-US" sz="2400">
                          <a:effectLst/>
                        </a:rPr>
                        <a:t>3</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rtl="0">
                        <a:lnSpc>
                          <a:spcPct val="115000"/>
                        </a:lnSpc>
                        <a:spcBef>
                          <a:spcPts val="0"/>
                        </a:spcBef>
                        <a:spcAft>
                          <a:spcPts val="1000"/>
                        </a:spcAft>
                      </a:pPr>
                      <a:r>
                        <a:rPr lang="en-US" sz="2400">
                          <a:effectLst/>
                        </a:rPr>
                        <a:t>I avoid watching the nurse make the syringe ready,</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3.50</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0.76</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a:effectLst/>
                        </a:rPr>
                        <a:t>High</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3.98</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0.51</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a:effectLst/>
                        </a:rPr>
                        <a:t>High</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1188633">
                <a:tc>
                  <a:txBody>
                    <a:bodyPr/>
                    <a:lstStyle/>
                    <a:p>
                      <a:pPr marL="0" marR="0" algn="ctr">
                        <a:spcBef>
                          <a:spcPts val="0"/>
                        </a:spcBef>
                        <a:spcAft>
                          <a:spcPts val="0"/>
                        </a:spcAft>
                      </a:pPr>
                      <a:r>
                        <a:rPr lang="en-US" sz="2400">
                          <a:effectLst/>
                        </a:rPr>
                        <a:t>4</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rtl="0">
                        <a:lnSpc>
                          <a:spcPct val="115000"/>
                        </a:lnSpc>
                        <a:spcBef>
                          <a:spcPts val="0"/>
                        </a:spcBef>
                        <a:spcAft>
                          <a:spcPts val="1000"/>
                        </a:spcAft>
                      </a:pPr>
                      <a:r>
                        <a:rPr lang="en-US" sz="2400" dirty="0">
                          <a:effectLst/>
                        </a:rPr>
                        <a:t>I am scared to receive injections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3.80</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0.93</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a:effectLst/>
                        </a:rPr>
                        <a:t>High</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4.46</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0.71</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a:effectLst/>
                        </a:rPr>
                        <a:t>Very high</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1188633">
                <a:tc>
                  <a:txBody>
                    <a:bodyPr/>
                    <a:lstStyle/>
                    <a:p>
                      <a:pPr marL="0" marR="0" algn="ctr">
                        <a:spcBef>
                          <a:spcPts val="0"/>
                        </a:spcBef>
                        <a:spcAft>
                          <a:spcPts val="0"/>
                        </a:spcAft>
                      </a:pPr>
                      <a:r>
                        <a:rPr lang="en-US" sz="2400">
                          <a:effectLst/>
                        </a:rPr>
                        <a:t>5</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rtl="0">
                        <a:lnSpc>
                          <a:spcPct val="115000"/>
                        </a:lnSpc>
                        <a:spcBef>
                          <a:spcPts val="0"/>
                        </a:spcBef>
                        <a:spcAft>
                          <a:spcPts val="1000"/>
                        </a:spcAft>
                      </a:pPr>
                      <a:r>
                        <a:rPr lang="en-US" sz="2400">
                          <a:effectLst/>
                        </a:rPr>
                        <a:t>I avoid seeing others get injections</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3.40</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0.93</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a:effectLst/>
                        </a:rPr>
                        <a:t>Moderate</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4</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0.53</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a:effectLst/>
                        </a:rPr>
                        <a:t>High</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1188633">
                <a:tc>
                  <a:txBody>
                    <a:bodyPr/>
                    <a:lstStyle/>
                    <a:p>
                      <a:pPr marL="0" marR="0" algn="ctr">
                        <a:spcBef>
                          <a:spcPts val="0"/>
                        </a:spcBef>
                        <a:spcAft>
                          <a:spcPts val="0"/>
                        </a:spcAft>
                      </a:pPr>
                      <a:r>
                        <a:rPr lang="en-US" sz="2400">
                          <a:effectLst/>
                        </a:rPr>
                        <a:t>6</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rtl="0">
                        <a:lnSpc>
                          <a:spcPct val="115000"/>
                        </a:lnSpc>
                        <a:spcBef>
                          <a:spcPts val="0"/>
                        </a:spcBef>
                        <a:spcAft>
                          <a:spcPts val="1000"/>
                        </a:spcAft>
                      </a:pPr>
                      <a:r>
                        <a:rPr lang="en-US" sz="2400">
                          <a:effectLst/>
                        </a:rPr>
                        <a:t>I avoid receiving injections</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3.58</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0.91</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a:effectLst/>
                        </a:rPr>
                        <a:t>High</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4.52</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0.58</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a:effectLst/>
                        </a:rPr>
                        <a:t>Very high</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784511">
                <a:tc>
                  <a:txBody>
                    <a:bodyPr/>
                    <a:lstStyle/>
                    <a:p>
                      <a:pPr marL="0" marR="0" algn="ctr">
                        <a:spcBef>
                          <a:spcPts val="0"/>
                        </a:spcBef>
                        <a:spcAft>
                          <a:spcPts val="0"/>
                        </a:spcAft>
                      </a:pPr>
                      <a:r>
                        <a:rPr lang="en-US" sz="2400">
                          <a:effectLst/>
                        </a:rPr>
                        <a:t>7</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rtl="0">
                        <a:lnSpc>
                          <a:spcPct val="115000"/>
                        </a:lnSpc>
                        <a:spcBef>
                          <a:spcPts val="0"/>
                        </a:spcBef>
                        <a:spcAft>
                          <a:spcPts val="1000"/>
                        </a:spcAft>
                      </a:pPr>
                      <a:r>
                        <a:rPr lang="en-US" sz="2400">
                          <a:effectLst/>
                        </a:rPr>
                        <a:t>Needle size frightens me</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3.18</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0.94</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a:effectLst/>
                        </a:rPr>
                        <a:t>Moderate</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4.04</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0.81</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a:effectLst/>
                        </a:rPr>
                        <a:t>High</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1592755">
                <a:tc>
                  <a:txBody>
                    <a:bodyPr/>
                    <a:lstStyle/>
                    <a:p>
                      <a:pPr marL="0" marR="0" algn="ctr">
                        <a:spcBef>
                          <a:spcPts val="0"/>
                        </a:spcBef>
                        <a:spcAft>
                          <a:spcPts val="0"/>
                        </a:spcAft>
                      </a:pPr>
                      <a:r>
                        <a:rPr lang="en-US" sz="2400">
                          <a:effectLst/>
                        </a:rPr>
                        <a:t>8</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rtl="0">
                        <a:lnSpc>
                          <a:spcPct val="115000"/>
                        </a:lnSpc>
                        <a:spcBef>
                          <a:spcPts val="0"/>
                        </a:spcBef>
                        <a:spcAft>
                          <a:spcPts val="1000"/>
                        </a:spcAft>
                      </a:pPr>
                      <a:r>
                        <a:rPr lang="en-US" sz="2400">
                          <a:effectLst/>
                        </a:rPr>
                        <a:t>When I receive injections I feel disgusted</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3.28</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0.76</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a:effectLst/>
                        </a:rPr>
                        <a:t>Moderate</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3.16</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0.89</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a:effectLst/>
                        </a:rPr>
                        <a:t>Moderate</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2805120">
                <a:tc>
                  <a:txBody>
                    <a:bodyPr/>
                    <a:lstStyle/>
                    <a:p>
                      <a:pPr marL="0" marR="0" algn="ctr">
                        <a:spcBef>
                          <a:spcPts val="0"/>
                        </a:spcBef>
                        <a:spcAft>
                          <a:spcPts val="0"/>
                        </a:spcAft>
                      </a:pPr>
                      <a:r>
                        <a:rPr lang="en-US" sz="2400">
                          <a:effectLst/>
                        </a:rPr>
                        <a:t>9</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rtl="0">
                        <a:lnSpc>
                          <a:spcPct val="115000"/>
                        </a:lnSpc>
                        <a:spcBef>
                          <a:spcPts val="0"/>
                        </a:spcBef>
                        <a:spcAft>
                          <a:spcPts val="1000"/>
                        </a:spcAft>
                      </a:pPr>
                      <a:r>
                        <a:rPr lang="en-US" sz="2400">
                          <a:effectLst/>
                        </a:rPr>
                        <a:t>I am concerned about the risk of seeing someone receiving injections</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3.30</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0.93</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a:effectLst/>
                        </a:rPr>
                        <a:t>Moderate</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3.90</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0.51</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a:effectLst/>
                        </a:rPr>
                        <a:t>High</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2400998">
                <a:tc>
                  <a:txBody>
                    <a:bodyPr/>
                    <a:lstStyle/>
                    <a:p>
                      <a:pPr marL="0" marR="0" algn="ctr">
                        <a:spcBef>
                          <a:spcPts val="0"/>
                        </a:spcBef>
                        <a:spcAft>
                          <a:spcPts val="0"/>
                        </a:spcAft>
                      </a:pPr>
                      <a:r>
                        <a:rPr lang="en-US" sz="2400">
                          <a:effectLst/>
                        </a:rPr>
                        <a:t>10</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rtl="0">
                        <a:lnSpc>
                          <a:spcPct val="115000"/>
                        </a:lnSpc>
                        <a:spcBef>
                          <a:spcPts val="0"/>
                        </a:spcBef>
                        <a:spcAft>
                          <a:spcPts val="1000"/>
                        </a:spcAft>
                      </a:pPr>
                      <a:r>
                        <a:rPr lang="en-US" sz="2400">
                          <a:effectLst/>
                        </a:rPr>
                        <a:t>I'm worried about the prospect of needing to have injections</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3.68</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0.84</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a:effectLst/>
                        </a:rPr>
                        <a:t>High</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4</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0.45</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a:effectLst/>
                        </a:rPr>
                        <a:t>High</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1592755">
                <a:tc>
                  <a:txBody>
                    <a:bodyPr/>
                    <a:lstStyle/>
                    <a:p>
                      <a:pPr marL="0" marR="0" algn="ctr">
                        <a:spcBef>
                          <a:spcPts val="0"/>
                        </a:spcBef>
                        <a:spcAft>
                          <a:spcPts val="0"/>
                        </a:spcAft>
                      </a:pPr>
                      <a:r>
                        <a:rPr lang="en-US" sz="2400">
                          <a:effectLst/>
                        </a:rPr>
                        <a:t>11</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rtl="0">
                        <a:lnSpc>
                          <a:spcPct val="115000"/>
                        </a:lnSpc>
                        <a:spcBef>
                          <a:spcPts val="0"/>
                        </a:spcBef>
                        <a:spcAft>
                          <a:spcPts val="1000"/>
                        </a:spcAft>
                      </a:pPr>
                      <a:r>
                        <a:rPr lang="en-US" sz="2400">
                          <a:effectLst/>
                        </a:rPr>
                        <a:t>After I receive injections, I faint</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2.88</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0.94</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a:effectLst/>
                        </a:rPr>
                        <a:t>Moderate</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3.12</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0.96</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a:effectLst/>
                        </a:rPr>
                        <a:t>Moderate</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1996877">
                <a:tc>
                  <a:txBody>
                    <a:bodyPr/>
                    <a:lstStyle/>
                    <a:p>
                      <a:pPr marL="0" marR="0" algn="ctr">
                        <a:spcBef>
                          <a:spcPts val="0"/>
                        </a:spcBef>
                        <a:spcAft>
                          <a:spcPts val="0"/>
                        </a:spcAft>
                      </a:pPr>
                      <a:r>
                        <a:rPr lang="en-US" sz="2400">
                          <a:effectLst/>
                        </a:rPr>
                        <a:t>12</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rtl="0">
                        <a:lnSpc>
                          <a:spcPct val="115000"/>
                        </a:lnSpc>
                        <a:spcBef>
                          <a:spcPts val="0"/>
                        </a:spcBef>
                        <a:spcAft>
                          <a:spcPts val="1000"/>
                        </a:spcAft>
                      </a:pPr>
                      <a:r>
                        <a:rPr lang="en-US" sz="2400">
                          <a:effectLst/>
                        </a:rPr>
                        <a:t>When I see others getting injections, I faint.</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2.28</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0.81</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a:effectLst/>
                        </a:rPr>
                        <a:t>Low</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2.44</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0.76</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a:effectLst/>
                        </a:rPr>
                        <a:t>Low</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1054231">
                <a:tc gridSpan="2">
                  <a:txBody>
                    <a:bodyPr/>
                    <a:lstStyle/>
                    <a:p>
                      <a:pPr marL="0" marR="0" algn="ctr">
                        <a:spcBef>
                          <a:spcPts val="0"/>
                        </a:spcBef>
                        <a:spcAft>
                          <a:spcPts val="0"/>
                        </a:spcAft>
                      </a:pPr>
                      <a:r>
                        <a:rPr lang="en-US" sz="2400">
                          <a:effectLst/>
                        </a:rPr>
                        <a:t>The total fear domain injection score</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endParaRPr lang="en-US"/>
                    </a:p>
                  </a:txBody>
                  <a:tcPr/>
                </a:tc>
                <a:tc>
                  <a:txBody>
                    <a:bodyPr/>
                    <a:lstStyle/>
                    <a:p>
                      <a:pPr marL="0" marR="0" algn="ctr" rtl="1">
                        <a:lnSpc>
                          <a:spcPct val="115000"/>
                        </a:lnSpc>
                        <a:spcBef>
                          <a:spcPts val="0"/>
                        </a:spcBef>
                        <a:spcAft>
                          <a:spcPts val="1000"/>
                        </a:spcAft>
                      </a:pPr>
                      <a:r>
                        <a:rPr lang="en-US" sz="2400">
                          <a:effectLst/>
                        </a:rPr>
                        <a:t>3.35</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0.44</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a:effectLst/>
                        </a:rPr>
                        <a:t>Moderate</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3.84</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en-US" sz="2400">
                          <a:effectLst/>
                        </a:rPr>
                        <a:t>0.32</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dirty="0">
                          <a:effectLst/>
                        </a:rPr>
                        <a:t>High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
        <p:nvSpPr>
          <p:cNvPr id="10" name="Rectangle 9"/>
          <p:cNvSpPr/>
          <p:nvPr/>
        </p:nvSpPr>
        <p:spPr>
          <a:xfrm>
            <a:off x="10929849" y="14158365"/>
            <a:ext cx="15132050" cy="461665"/>
          </a:xfrm>
          <a:prstGeom prst="rect">
            <a:avLst/>
          </a:prstGeom>
        </p:spPr>
        <p:txBody>
          <a:bodyPr>
            <a:spAutoFit/>
          </a:bodyPr>
          <a:lstStyle/>
          <a:p>
            <a:pPr marL="228600" marR="0" algn="just">
              <a:spcBef>
                <a:spcPts val="600"/>
              </a:spcBef>
              <a:spcAft>
                <a:spcPts val="0"/>
              </a:spcAft>
            </a:pP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Table 1 Level of injection fear </a:t>
            </a:r>
            <a:r>
              <a:rPr lang="en-US" sz="2400" b="1" i="1" dirty="0">
                <a:latin typeface="Times New Roman" panose="02020603050405020304" pitchFamily="18" charset="0"/>
                <a:ea typeface="AdvP41153C"/>
                <a:cs typeface="Times New Roman" panose="02020603050405020304" pitchFamily="18" charset="0"/>
              </a:rPr>
              <a:t>among children of the experimental and control groups</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(n= 100).</a:t>
            </a:r>
            <a:endParaRPr lang="en-US" sz="2400" b="1" dirty="0">
              <a:effectLst/>
              <a:latin typeface="Times New Roman" panose="02020603050405020304" pitchFamily="18" charset="0"/>
              <a:ea typeface="Times New Roman" panose="02020603050405020304" pitchFamily="18" charset="0"/>
            </a:endParaRPr>
          </a:p>
        </p:txBody>
      </p:sp>
      <p:pic>
        <p:nvPicPr>
          <p:cNvPr id="16" name="صورة 1"/>
          <p:cNvPicPr/>
          <p:nvPr/>
        </p:nvPicPr>
        <p:blipFill rotWithShape="1">
          <a:blip r:embed="rId2" cstate="print"/>
          <a:srcRect r="7663"/>
          <a:stretch/>
        </p:blipFill>
        <p:spPr bwMode="auto">
          <a:xfrm>
            <a:off x="1773895" y="27843690"/>
            <a:ext cx="8407577" cy="9046592"/>
          </a:xfrm>
          <a:prstGeom prst="rect">
            <a:avLst/>
          </a:prstGeom>
          <a:noFill/>
          <a:ln>
            <a:noFill/>
          </a:ln>
          <a:extLst>
            <a:ext uri="{53640926-AAD7-44D8-BBD7-CCE9431645EC}">
              <a14:shadowObscured xmlns:a14="http://schemas.microsoft.com/office/drawing/2010/main"/>
            </a:ext>
          </a:extLst>
        </p:spPr>
      </p:pic>
      <p:sp>
        <p:nvSpPr>
          <p:cNvPr id="2" name="Rectangle 1"/>
          <p:cNvSpPr/>
          <p:nvPr/>
        </p:nvSpPr>
        <p:spPr>
          <a:xfrm>
            <a:off x="1417637" y="27012693"/>
            <a:ext cx="8763835" cy="830997"/>
          </a:xfrm>
          <a:prstGeom prst="rect">
            <a:avLst/>
          </a:prstGeom>
        </p:spPr>
        <p:txBody>
          <a:bodyPr wrap="square">
            <a:spAutoFit/>
          </a:bodyPr>
          <a:lstStyle/>
          <a:p>
            <a:r>
              <a:rPr lang="en-US" sz="2400" b="1" i="1" dirty="0">
                <a:latin typeface="Times New Roman" panose="02020603050405020304" pitchFamily="18" charset="0"/>
                <a:ea typeface="Calibri" panose="020F0502020204030204" pitchFamily="34" charset="0"/>
              </a:rPr>
              <a:t>Figure (1): The means of response for the total score of injection phobia and its domains according to group variable</a:t>
            </a:r>
            <a:endParaRPr lang="en-US" sz="2400" b="1" i="1" dirty="0"/>
          </a:p>
        </p:txBody>
      </p:sp>
    </p:spTree>
    <p:extLst>
      <p:ext uri="{BB962C8B-B14F-4D97-AF65-F5344CB8AC3E}">
        <p14:creationId xmlns:p14="http://schemas.microsoft.com/office/powerpoint/2010/main" val="2251251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2680</TotalTime>
  <Words>744</Words>
  <Application>Microsoft Office PowerPoint</Application>
  <PresentationFormat>Custom</PresentationFormat>
  <Paragraphs>136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AdvP41153C</vt:lpstr>
      <vt:lpstr>Arial</vt:lpstr>
      <vt:lpstr>Calibri</vt:lpstr>
      <vt:lpstr>Times New Roman</vt:lpstr>
      <vt:lpstr>Office Theme</vt:lpstr>
      <vt:lpstr>PowerPoint Presentation</vt:lpstr>
    </vt:vector>
  </TitlesOfParts>
  <Company>Genigraphics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A0/A1</dc:title>
  <dc:creator>Jay Larson</dc:creator>
  <dc:description>Quality poster printing
www.genigraphics.com
1-800-790-4001</dc:description>
  <cp:lastModifiedBy>asus</cp:lastModifiedBy>
  <cp:revision>73</cp:revision>
  <cp:lastPrinted>2013-02-12T02:21:55Z</cp:lastPrinted>
  <dcterms:created xsi:type="dcterms:W3CDTF">2013-02-10T21:14:48Z</dcterms:created>
  <dcterms:modified xsi:type="dcterms:W3CDTF">2022-09-11T21:46:49Z</dcterms:modified>
</cp:coreProperties>
</file>