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
  </p:notesMasterIdLst>
  <p:sldIdLst>
    <p:sldId id="256"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27"/>
  </p:normalViewPr>
  <p:slideViewPr>
    <p:cSldViewPr snapToGrid="0" snapToObjects="1">
      <p:cViewPr varScale="1">
        <p:scale>
          <a:sx n="12" d="100"/>
          <a:sy n="12" d="100"/>
        </p:scale>
        <p:origin x="1938" y="60"/>
      </p:cViewPr>
      <p:guideLst>
        <p:guide orient="horz" pos="13824"/>
        <p:guide pos="1039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Macro-Enabled_Worksheet1.xlsm"/><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4400" b="1" i="0" u="none" strike="noStrike" kern="1200" spc="0" baseline="0">
                <a:solidFill>
                  <a:schemeClr val="tx1"/>
                </a:solidFill>
                <a:latin typeface="+mn-lt"/>
                <a:ea typeface="+mn-ea"/>
                <a:cs typeface="+mn-cs"/>
              </a:defRPr>
            </a:pPr>
            <a:r>
              <a:rPr lang="en-US" sz="4400" b="1" dirty="0">
                <a:solidFill>
                  <a:schemeClr val="tx1"/>
                </a:solidFill>
              </a:rPr>
              <a:t>Chart</a:t>
            </a:r>
            <a:r>
              <a:rPr lang="en-US" sz="4400" b="1" baseline="0" dirty="0">
                <a:solidFill>
                  <a:schemeClr val="tx1"/>
                </a:solidFill>
              </a:rPr>
              <a:t> A - Title</a:t>
            </a:r>
            <a:endParaRPr lang="en-US" sz="4400" b="1" dirty="0">
              <a:solidFill>
                <a:schemeClr val="tx1"/>
              </a:solidFill>
            </a:endParaRPr>
          </a:p>
        </c:rich>
      </c:tx>
      <c:layout>
        <c:manualLayout>
          <c:xMode val="edge"/>
          <c:yMode val="edge"/>
          <c:x val="0.31588888022660599"/>
          <c:y val="4.9272940413538503E-2"/>
        </c:manualLayout>
      </c:layout>
      <c:overlay val="0"/>
      <c:spPr>
        <a:noFill/>
        <a:ln w="22320">
          <a:noFill/>
        </a:ln>
        <a:effectLst/>
      </c:spPr>
      <c:txPr>
        <a:bodyPr rot="0" spcFirstLastPara="1" vertOverflow="ellipsis" vert="horz" wrap="square" anchor="ctr" anchorCtr="1"/>
        <a:lstStyle/>
        <a:p>
          <a:pPr>
            <a:defRPr lang="en-US" sz="4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a:noFill/>
        </a:ln>
        <a:effectLst/>
      </c:spPr>
    </c:plotArea>
    <c:legend>
      <c:legendPos val="b"/>
      <c:layout>
        <c:manualLayout>
          <c:xMode val="edge"/>
          <c:yMode val="edge"/>
          <c:x val="0.114361971420239"/>
          <c:y val="0.87295833360345998"/>
          <c:w val="0.78746864812404405"/>
          <c:h val="7.3836395450568498E-2"/>
        </c:manualLayout>
      </c:layout>
      <c:overlay val="0"/>
      <c:spPr>
        <a:noFill/>
        <a:ln w="22320">
          <a:noFill/>
        </a:ln>
        <a:effectLst/>
      </c:spPr>
      <c:txPr>
        <a:bodyPr rot="0" spcFirstLastPara="1" vertOverflow="ellipsis" vert="horz" wrap="square" anchor="ctr" anchorCtr="1"/>
        <a:lstStyle/>
        <a:p>
          <a:pPr>
            <a:defRPr lang="en-US" sz="36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w="6350" cap="flat" cmpd="sng" algn="ctr">
      <a:noFill/>
      <a:prstDash val="solid"/>
      <a:miter lim="800000"/>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a:noFill/>
        </a:ln>
        <a:effectLst/>
      </c:spPr>
    </c:plotArea>
    <c:legend>
      <c:legendPos val="b"/>
      <c:layout>
        <c:manualLayout>
          <c:xMode val="edge"/>
          <c:yMode val="edge"/>
          <c:x val="1.1169837525751699E-3"/>
          <c:y val="0.80957005954278805"/>
          <c:w val="0.89606743910279696"/>
          <c:h val="0.190429934262244"/>
        </c:manualLayout>
      </c:layout>
      <c:overlay val="0"/>
      <c:spPr>
        <a:noFill/>
        <a:ln w="22320">
          <a:noFill/>
        </a:ln>
        <a:effectLst/>
      </c:spPr>
      <c:txPr>
        <a:bodyPr rot="0" spcFirstLastPara="1" vertOverflow="ellipsis" vert="horz" wrap="square" anchor="ctr" anchorCtr="1"/>
        <a:lstStyle/>
        <a:p>
          <a:pPr>
            <a:defRPr lang="en-US" sz="36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w="6350" cap="flat" cmpd="sng" algn="ctr">
      <a:noFill/>
      <a:prstDash val="solid"/>
      <a:miter lim="800000"/>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4000" b="1" i="0" u="none" strike="noStrike" kern="1200" spc="0" baseline="0">
                <a:solidFill>
                  <a:schemeClr val="tx1"/>
                </a:solidFill>
                <a:latin typeface="+mn-lt"/>
                <a:ea typeface="+mn-ea"/>
                <a:cs typeface="+mn-cs"/>
              </a:defRPr>
            </a:pPr>
            <a:r>
              <a:rPr lang="en-US" sz="4000" b="1" dirty="0">
                <a:solidFill>
                  <a:schemeClr val="tx1"/>
                </a:solidFill>
              </a:rPr>
              <a:t>Chart C - Title</a:t>
            </a:r>
          </a:p>
        </c:rich>
      </c:tx>
      <c:layout>
        <c:manualLayout>
          <c:xMode val="edge"/>
          <c:yMode val="edge"/>
          <c:x val="0.22030706139563799"/>
          <c:y val="0.14614143685856901"/>
        </c:manualLayout>
      </c:layout>
      <c:overlay val="0"/>
      <c:spPr>
        <a:noFill/>
        <a:ln w="22320">
          <a:noFill/>
        </a:ln>
        <a:effectLst/>
      </c:spPr>
      <c:txPr>
        <a:bodyPr rot="0" spcFirstLastPara="1" vertOverflow="ellipsis" vert="horz" wrap="square" anchor="ctr" anchorCtr="1"/>
        <a:lstStyle/>
        <a:p>
          <a:pPr>
            <a:defRPr lang="en-US" sz="40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2653482108432799"/>
          <c:y val="0.18120462338795801"/>
          <c:w val="0.51592749296523299"/>
          <c:h val="0.63988916312787303"/>
        </c:manualLayout>
      </c:layout>
      <c:doughnutChart>
        <c:varyColors val="1"/>
        <c:dLbls>
          <c:showLegendKey val="0"/>
          <c:showVal val="0"/>
          <c:showCatName val="0"/>
          <c:showSerName val="0"/>
          <c:showPercent val="0"/>
          <c:showBubbleSize val="0"/>
          <c:showLeaderLines val="0"/>
        </c:dLbls>
        <c:firstSliceAng val="0"/>
        <c:holeSize val="50"/>
      </c:doughnutChart>
      <c:spPr>
        <a:noFill/>
        <a:ln w="22320">
          <a:noFill/>
        </a:ln>
        <a:effectLst/>
      </c:spPr>
    </c:plotArea>
    <c:plotVisOnly val="1"/>
    <c:dispBlanksAs val="zero"/>
    <c:showDLblsOverMax val="0"/>
  </c:chart>
  <c:spPr>
    <a:noFill/>
    <a:ln w="6350" cap="flat" cmpd="sng" algn="ctr">
      <a:noFill/>
      <a:prstDash val="solid"/>
      <a:miter lim="800000"/>
    </a:ln>
    <a:effectLst/>
  </c:spPr>
  <c:txPr>
    <a:bodyPr/>
    <a:lstStyle/>
    <a:p>
      <a:pPr>
        <a:defRPr lang="en-US"/>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AB8F1-9E7F-459C-9033-EBCDD05E1A3A}" type="datetimeFigureOut">
              <a:rPr lang="en-US" smtClean="0"/>
              <a:t>11/26/2022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093FC-018A-48B0-9422-BF6D08919984}" type="slidenum">
              <a:rPr lang="en-US" smtClean="0"/>
              <a:t>‹#›</a:t>
            </a:fld>
            <a:endParaRPr lang="en-US"/>
          </a:p>
        </p:txBody>
      </p:sp>
    </p:spTree>
    <p:extLst>
      <p:ext uri="{BB962C8B-B14F-4D97-AF65-F5344CB8AC3E}">
        <p14:creationId xmlns:p14="http://schemas.microsoft.com/office/powerpoint/2010/main" val="358036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E03F1E-456F-5D40-9A89-77D696A88D57}"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F2D4B-739B-564B-9C93-04B34D8E1ED8}" type="slidenum">
              <a:rPr lang="en-US" smtClean="0"/>
              <a:t>‹#›</a:t>
            </a:fld>
            <a:endParaRPr lang="en-US"/>
          </a:p>
        </p:txBody>
      </p:sp>
      <p:sp>
        <p:nvSpPr>
          <p:cNvPr id="8" name="Picture Placeholder 7"/>
          <p:cNvSpPr>
            <a:spLocks noGrp="1"/>
          </p:cNvSpPr>
          <p:nvPr>
            <p:ph type="pic" sz="quarter" idx="13"/>
          </p:nvPr>
        </p:nvSpPr>
        <p:spPr>
          <a:xfrm>
            <a:off x="5943600" y="1295400"/>
            <a:ext cx="12649200" cy="10058400"/>
          </a:xfrm>
        </p:spPr>
        <p:txBody>
          <a:bodyPr/>
          <a:lstStyle/>
          <a:p>
            <a:r>
              <a:rPr lang="en-US"/>
              <a:t>Click icon to add picture</a:t>
            </a:r>
          </a:p>
        </p:txBody>
      </p:sp>
      <p:sp>
        <p:nvSpPr>
          <p:cNvPr id="10" name="Picture Placeholder 9"/>
          <p:cNvSpPr>
            <a:spLocks noGrp="1"/>
          </p:cNvSpPr>
          <p:nvPr>
            <p:ph type="pic" sz="quarter" idx="14"/>
          </p:nvPr>
        </p:nvSpPr>
        <p:spPr>
          <a:xfrm>
            <a:off x="20497800" y="1295400"/>
            <a:ext cx="8915400" cy="11658600"/>
          </a:xfrm>
        </p:spPr>
        <p:txBody>
          <a:bodyPr/>
          <a:lstStyle/>
          <a:p>
            <a:r>
              <a:rPr lang="en-US"/>
              <a:t>Click icon to add picture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3F1E-456F-5D40-9A89-77D696A88D57}"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3F1E-456F-5D40-9A89-77D696A88D57}"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3F1E-456F-5D40-9A89-77D696A88D57}"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E03F1E-456F-5D40-9A89-77D696A88D57}"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E03F1E-456F-5D40-9A89-77D696A88D57}"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E03F1E-456F-5D40-9A89-77D696A88D57}"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E03F1E-456F-5D40-9A89-77D696A88D57}"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03F1E-456F-5D40-9A89-77D696A88D57}"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FE03F1E-456F-5D40-9A89-77D696A88D57}"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FE03F1E-456F-5D40-9A89-77D696A88D57}"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F2D4B-739B-564B-9C93-04B34D8E1E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AFE03F1E-456F-5D40-9A89-77D696A88D57}" type="datetimeFigureOut">
              <a:rPr lang="en-US" smtClean="0"/>
              <a:t>11/26/2022</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437F2D4B-739B-564B-9C93-04B34D8E1E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a:p>
        </p:txBody>
      </p:sp>
      <p:sp>
        <p:nvSpPr>
          <p:cNvPr id="4" name="Rectangle 3"/>
          <p:cNvSpPr/>
          <p:nvPr/>
        </p:nvSpPr>
        <p:spPr>
          <a:xfrm>
            <a:off x="708116" y="5595123"/>
            <a:ext cx="32475713" cy="4971277"/>
          </a:xfrm>
          <a:prstGeom prst="rect">
            <a:avLst/>
          </a:prstGeom>
          <a:solidFill>
            <a:srgbClr val="00008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sz="6600" b="1">
                <a:latin typeface="Times New Roman" panose="02020603050405020304" charset="0"/>
                <a:cs typeface="Times New Roman" panose="02020603050405020304" charset="0"/>
              </a:rPr>
              <a:t>Prevalence and Associated Factors of Obsessive-Compulsive</a:t>
            </a:r>
          </a:p>
          <a:p>
            <a:pPr algn="ctr"/>
            <a:r>
              <a:rPr lang="en-US" sz="6600" b="1">
                <a:latin typeface="Times New Roman" panose="02020603050405020304" charset="0"/>
                <a:cs typeface="Times New Roman" panose="02020603050405020304" charset="0"/>
              </a:rPr>
              <a:t>Disorder during COVID-19 Pandemic: A Cross-sectional Study</a:t>
            </a:r>
          </a:p>
          <a:p>
            <a:pPr algn="l"/>
            <a:r>
              <a:rPr lang="en-US" sz="4800" b="1">
                <a:latin typeface="Times New Roman" panose="02020603050405020304" charset="0"/>
                <a:cs typeface="Times New Roman" panose="02020603050405020304" charset="0"/>
              </a:rPr>
              <a:t>Adnan Lutfi Sarhan </a:t>
            </a:r>
          </a:p>
          <a:p>
            <a:pPr algn="l"/>
            <a:r>
              <a:rPr lang="en-US" sz="4800" b="1">
                <a:latin typeface="Times New Roman" panose="02020603050405020304" charset="0"/>
                <a:cs typeface="Times New Roman" panose="02020603050405020304" charset="0"/>
              </a:rPr>
              <a:t> Manahil Saleh</a:t>
            </a:r>
          </a:p>
        </p:txBody>
      </p:sp>
      <p:sp>
        <p:nvSpPr>
          <p:cNvPr id="5" name="Poster Title"/>
          <p:cNvSpPr>
            <a:spLocks noChangeArrowheads="1"/>
          </p:cNvSpPr>
          <p:nvPr/>
        </p:nvSpPr>
        <p:spPr bwMode="auto">
          <a:xfrm>
            <a:off x="610526" y="6176994"/>
            <a:ext cx="31897468" cy="1534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396" tIns="29193" rIns="58396" bIns="29193">
            <a:spAutoFit/>
          </a:bodyPr>
          <a:lstStyle>
            <a:lvl1pPr>
              <a:defRPr sz="2900">
                <a:solidFill>
                  <a:schemeClr val="tx1"/>
                </a:solidFill>
                <a:latin typeface="Arial Narrow" panose="020B0606020202030204" charset="0"/>
                <a:ea typeface="MS PGothic" panose="020B0600070205080204" charset="-128"/>
              </a:defRPr>
            </a:lvl1pPr>
            <a:lvl2pPr marL="37931725" indent="-37474525">
              <a:defRPr sz="2900">
                <a:solidFill>
                  <a:schemeClr val="tx1"/>
                </a:solidFill>
                <a:latin typeface="Arial Narrow" panose="020B0606020202030204" charset="0"/>
                <a:ea typeface="MS PGothic" panose="020B0600070205080204" charset="-128"/>
              </a:defRPr>
            </a:lvl2pPr>
            <a:lvl3pPr marL="1143000" indent="-228600">
              <a:defRPr sz="2900">
                <a:solidFill>
                  <a:schemeClr val="tx1"/>
                </a:solidFill>
                <a:latin typeface="Arial Narrow" panose="020B0606020202030204" charset="0"/>
                <a:ea typeface="MS PGothic" panose="020B0600070205080204" charset="-128"/>
              </a:defRPr>
            </a:lvl3pPr>
            <a:lvl4pPr marL="1600200" indent="-228600">
              <a:defRPr sz="2900">
                <a:solidFill>
                  <a:schemeClr val="tx1"/>
                </a:solidFill>
                <a:latin typeface="Arial Narrow" panose="020B0606020202030204" charset="0"/>
                <a:ea typeface="MS PGothic" panose="020B0600070205080204" charset="-128"/>
              </a:defRPr>
            </a:lvl4pPr>
            <a:lvl5pPr marL="2057400" indent="-228600">
              <a:defRPr sz="2900">
                <a:solidFill>
                  <a:schemeClr val="tx1"/>
                </a:solidFill>
                <a:latin typeface="Arial Narrow" panose="020B0606020202030204" charset="0"/>
                <a:ea typeface="MS PGothic" panose="020B0600070205080204" charset="-128"/>
              </a:defRPr>
            </a:lvl5pPr>
            <a:lvl6pPr marL="25146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6pPr>
            <a:lvl7pPr marL="29718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7pPr>
            <a:lvl8pPr marL="34290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8pPr>
            <a:lvl9pPr marL="38862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9pPr>
          </a:lstStyle>
          <a:p>
            <a:pPr>
              <a:spcAft>
                <a:spcPts val="800"/>
              </a:spcAft>
              <a:defRPr/>
            </a:pPr>
            <a:r>
              <a:rPr lang="en-US" altLang="en-US" sz="9600" dirty="0">
                <a:solidFill>
                  <a:srgbClr val="FFFFFF"/>
                </a:solidFill>
                <a:latin typeface="Raleway" panose="020B0003030101060003" pitchFamily="34" charset="0"/>
                <a:ea typeface="Arial" panose="020B0604020202020204" pitchFamily="34" charset="0"/>
              </a:rPr>
              <a:t> </a:t>
            </a:r>
            <a:endParaRPr lang="en-US" altLang="en-US" sz="4800" dirty="0">
              <a:solidFill>
                <a:srgbClr val="FFFFFF"/>
              </a:solidFill>
              <a:latin typeface="Raleway" panose="020B0003030101060003" pitchFamily="34" charset="0"/>
              <a:ea typeface="Arial" panose="020B0604020202020204" pitchFamily="34" charset="0"/>
            </a:endParaRPr>
          </a:p>
        </p:txBody>
      </p:sp>
      <p:sp>
        <p:nvSpPr>
          <p:cNvPr id="6" name="Introduction Textbox"/>
          <p:cNvSpPr txBox="1">
            <a:spLocks noChangeArrowheads="1"/>
          </p:cNvSpPr>
          <p:nvPr/>
        </p:nvSpPr>
        <p:spPr bwMode="auto">
          <a:xfrm>
            <a:off x="836420" y="11602474"/>
            <a:ext cx="5665980" cy="1856919"/>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panose="020B0606020202030204" charset="0"/>
                <a:ea typeface="MS PGothic" panose="020B0600070205080204" charset="-128"/>
              </a:defRPr>
            </a:lvl1pPr>
            <a:lvl2pPr marL="742950" indent="-285750">
              <a:defRPr sz="2900">
                <a:solidFill>
                  <a:schemeClr val="tx1"/>
                </a:solidFill>
                <a:latin typeface="Arial Narrow" panose="020B0606020202030204" charset="0"/>
                <a:ea typeface="MS PGothic" panose="020B0600070205080204" charset="-128"/>
              </a:defRPr>
            </a:lvl2pPr>
            <a:lvl3pPr marL="1143000" indent="-228600">
              <a:defRPr sz="2900">
                <a:solidFill>
                  <a:schemeClr val="tx1"/>
                </a:solidFill>
                <a:latin typeface="Arial Narrow" panose="020B0606020202030204" charset="0"/>
                <a:ea typeface="MS PGothic" panose="020B0600070205080204" charset="-128"/>
              </a:defRPr>
            </a:lvl3pPr>
            <a:lvl4pPr marL="1600200" indent="-228600">
              <a:defRPr sz="2900">
                <a:solidFill>
                  <a:schemeClr val="tx1"/>
                </a:solidFill>
                <a:latin typeface="Arial Narrow" panose="020B0606020202030204" charset="0"/>
                <a:ea typeface="MS PGothic" panose="020B0600070205080204" charset="-128"/>
              </a:defRPr>
            </a:lvl4pPr>
            <a:lvl5pPr marL="2057400" indent="-228600">
              <a:defRPr sz="2900">
                <a:solidFill>
                  <a:schemeClr val="tx1"/>
                </a:solidFill>
                <a:latin typeface="Arial Narrow" panose="020B0606020202030204" charset="0"/>
                <a:ea typeface="MS PGothic" panose="020B0600070205080204" charset="-128"/>
              </a:defRPr>
            </a:lvl5pPr>
            <a:lvl6pPr marL="25146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6pPr>
            <a:lvl7pPr marL="29718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7pPr>
            <a:lvl8pPr marL="34290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8pPr>
            <a:lvl9pPr marL="38862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9pPr>
          </a:lstStyle>
          <a:p>
            <a:pPr>
              <a:spcAft>
                <a:spcPts val="770"/>
              </a:spcAft>
            </a:pPr>
            <a:r>
              <a:rPr lang="en-US" sz="5400" b="1" dirty="0" smtClean="0">
                <a:solidFill>
                  <a:srgbClr val="00008F"/>
                </a:solidFill>
                <a:latin typeface="Raleway ExtraBold" panose="020B0003030101060003" pitchFamily="34" charset="0"/>
              </a:rPr>
              <a:t>Introduction</a:t>
            </a:r>
          </a:p>
          <a:p>
            <a:pPr>
              <a:spcAft>
                <a:spcPts val="770"/>
              </a:spcAft>
            </a:pPr>
            <a:r>
              <a:rPr lang="en-US" sz="5400" b="1" dirty="0" smtClean="0">
                <a:solidFill>
                  <a:srgbClr val="00008F"/>
                </a:solidFill>
                <a:latin typeface="Raleway ExtraBold" panose="020B0003030101060003" pitchFamily="34" charset="0"/>
              </a:rPr>
              <a:t>Or background</a:t>
            </a:r>
            <a:endParaRPr lang="en-US" sz="4000" b="1" dirty="0">
              <a:solidFill>
                <a:srgbClr val="00008F"/>
              </a:solidFill>
              <a:latin typeface="Raleway ExtraBold" panose="020B0003030101060003" pitchFamily="34" charset="0"/>
            </a:endParaRPr>
          </a:p>
        </p:txBody>
      </p:sp>
      <p:sp>
        <p:nvSpPr>
          <p:cNvPr id="8" name="Methods Textbox"/>
          <p:cNvSpPr txBox="1"/>
          <p:nvPr/>
        </p:nvSpPr>
        <p:spPr>
          <a:xfrm>
            <a:off x="11520805" y="13460095"/>
            <a:ext cx="9878695" cy="5810885"/>
          </a:xfrm>
          <a:prstGeom prst="rect">
            <a:avLst/>
          </a:prstGeom>
          <a:solidFill>
            <a:schemeClr val="bg1">
              <a:alpha val="63000"/>
            </a:schemeClr>
          </a:solidFill>
          <a:effectLst/>
        </p:spPr>
        <p:txBody>
          <a:bodyPr wrap="square">
            <a:spAutoFit/>
          </a:bodyPr>
          <a:lstStyle/>
          <a:p>
            <a:pPr>
              <a:spcAft>
                <a:spcPts val="1400"/>
              </a:spcAft>
              <a:defRPr/>
            </a:pPr>
            <a:r>
              <a:rPr lang="en-US" sz="4000">
                <a:ea typeface="Arial" panose="020B0604020202020204" pitchFamily="34" charset="0"/>
                <a:cs typeface="Arial" panose="020B0604020202020204" pitchFamily="34" charset="0"/>
              </a:rPr>
              <a:t>After completing data collection, the data was digitally coded by the researcher and statistical analysis using the Statistical Package for Social Science (SPSS V24) were conducted with the assistance of a statistician.</a:t>
            </a:r>
          </a:p>
          <a:p>
            <a:pPr>
              <a:spcAft>
                <a:spcPts val="1400"/>
              </a:spcAft>
              <a:defRPr/>
            </a:pPr>
            <a:r>
              <a:rPr lang="en-US" sz="4000">
                <a:ea typeface="Arial" panose="020B0604020202020204" pitchFamily="34" charset="0"/>
                <a:cs typeface="Arial" panose="020B0604020202020204" pitchFamily="34" charset="0"/>
              </a:rPr>
              <a:t>Frequencies of independent variable was analyzed; also, the association between dependent and independent variables assessed by using logistic regression analysis.</a:t>
            </a:r>
          </a:p>
        </p:txBody>
      </p:sp>
      <p:sp>
        <p:nvSpPr>
          <p:cNvPr id="10" name="Data Analysis Textbox"/>
          <p:cNvSpPr txBox="1"/>
          <p:nvPr/>
        </p:nvSpPr>
        <p:spPr>
          <a:xfrm>
            <a:off x="708020" y="21358861"/>
            <a:ext cx="9807200" cy="4323080"/>
          </a:xfrm>
          <a:prstGeom prst="rect">
            <a:avLst/>
          </a:prstGeom>
          <a:solidFill>
            <a:schemeClr val="bg1">
              <a:alpha val="63000"/>
            </a:schemeClr>
          </a:solidFill>
          <a:effectLst/>
        </p:spPr>
        <p:txBody>
          <a:bodyPr wrap="square">
            <a:spAutoFit/>
          </a:bodyPr>
          <a:lstStyle/>
          <a:p>
            <a:pPr>
              <a:spcAft>
                <a:spcPts val="1400"/>
              </a:spcAft>
              <a:defRPr/>
            </a:pPr>
            <a:r>
              <a:rPr lang="en-US" sz="4000">
                <a:ea typeface="Arial" panose="020B0604020202020204" pitchFamily="34" charset="0"/>
                <a:cs typeface="Arial" panose="020B0604020202020204" pitchFamily="34" charset="0"/>
              </a:rPr>
              <a:t>A cross-sectional design</a:t>
            </a:r>
          </a:p>
          <a:p>
            <a:pPr>
              <a:spcAft>
                <a:spcPts val="1400"/>
              </a:spcAft>
              <a:defRPr/>
            </a:pPr>
            <a:r>
              <a:rPr lang="en-US" sz="4000">
                <a:ea typeface="Arial" panose="020B0604020202020204" pitchFamily="34" charset="0"/>
                <a:cs typeface="Arial" panose="020B0604020202020204" pitchFamily="34" charset="0"/>
              </a:rPr>
              <a:t>was used to assess the OCD among general population sample. A simple random</a:t>
            </a:r>
          </a:p>
          <a:p>
            <a:pPr>
              <a:spcAft>
                <a:spcPts val="1400"/>
              </a:spcAft>
              <a:defRPr/>
            </a:pPr>
            <a:r>
              <a:rPr lang="en-US" sz="4000">
                <a:ea typeface="Arial" panose="020B0604020202020204" pitchFamily="34" charset="0"/>
                <a:cs typeface="Arial" panose="020B0604020202020204" pitchFamily="34" charset="0"/>
              </a:rPr>
              <a:t>sampling technique (n = 421) was used for data collection. The data collected using a</a:t>
            </a:r>
          </a:p>
          <a:p>
            <a:pPr>
              <a:spcAft>
                <a:spcPts val="1400"/>
              </a:spcAft>
              <a:defRPr/>
            </a:pPr>
            <a:r>
              <a:rPr lang="en-US" sz="4000">
                <a:ea typeface="Arial" panose="020B0604020202020204" pitchFamily="34" charset="0"/>
                <a:cs typeface="Arial" panose="020B0604020202020204" pitchFamily="34" charset="0"/>
              </a:rPr>
              <a:t>questionnaire (Yale-Brown Scale) for OCD.</a:t>
            </a:r>
          </a:p>
        </p:txBody>
      </p:sp>
      <p:sp>
        <p:nvSpPr>
          <p:cNvPr id="22" name="Data Table Caption"/>
          <p:cNvSpPr txBox="1"/>
          <p:nvPr/>
        </p:nvSpPr>
        <p:spPr>
          <a:xfrm>
            <a:off x="10977880" y="33423225"/>
            <a:ext cx="11080750" cy="645160"/>
          </a:xfrm>
          <a:prstGeom prst="rect">
            <a:avLst/>
          </a:prstGeom>
          <a:solidFill>
            <a:schemeClr val="bg1">
              <a:alpha val="42000"/>
            </a:schemeClr>
          </a:solidFill>
        </p:spPr>
        <p:txBody>
          <a:bodyPr wrap="square">
            <a:spAutoFit/>
          </a:bodyPr>
          <a:lstStyle/>
          <a:p>
            <a:pPr>
              <a:spcBef>
                <a:spcPts val="385"/>
              </a:spcBef>
              <a:buClr>
                <a:schemeClr val="tx2"/>
              </a:buClr>
              <a:defRPr/>
            </a:pPr>
            <a:endParaRPr lang="en-US" sz="3600" i="1" dirty="0">
              <a:ea typeface="Arial" panose="020B0604020202020204" pitchFamily="34" charset="0"/>
              <a:cs typeface="Arial" panose="020B0604020202020204" pitchFamily="34" charset="0"/>
            </a:endParaRPr>
          </a:p>
        </p:txBody>
      </p:sp>
      <p:sp>
        <p:nvSpPr>
          <p:cNvPr id="32" name="Conclusion Analysis Textbox"/>
          <p:cNvSpPr txBox="1"/>
          <p:nvPr/>
        </p:nvSpPr>
        <p:spPr>
          <a:xfrm>
            <a:off x="21703294" y="27213120"/>
            <a:ext cx="10480082" cy="3169285"/>
          </a:xfrm>
          <a:prstGeom prst="rect">
            <a:avLst/>
          </a:prstGeom>
          <a:solidFill>
            <a:schemeClr val="bg1">
              <a:alpha val="63000"/>
            </a:schemeClr>
          </a:solidFill>
          <a:effectLst/>
        </p:spPr>
        <p:txBody>
          <a:bodyPr wrap="square">
            <a:spAutoFit/>
          </a:bodyPr>
          <a:lstStyle/>
          <a:p>
            <a:pPr>
              <a:spcAft>
                <a:spcPts val="1400"/>
              </a:spcAft>
              <a:defRPr/>
            </a:pPr>
            <a:r>
              <a:rPr lang="en-US" sz="4000">
                <a:ea typeface="Arial" panose="020B0604020202020204" pitchFamily="34" charset="0"/>
                <a:cs typeface="Arial" panose="020B0604020202020204" pitchFamily="34" charset="0"/>
              </a:rPr>
              <a:t>The COVID-19 pandemic has a negative impact on the behavior of the Palestinian population, the majority of the participants have 2 symptoms of OCD, and who had OCD have worsened their condition during the COVID-19 pandemic.</a:t>
            </a:r>
            <a:r>
              <a:rPr lang="en-US" sz="4000" dirty="0">
                <a:ea typeface="Arial" panose="020B0604020202020204" pitchFamily="34" charset="0"/>
                <a:cs typeface="Arial" panose="020B0604020202020204" pitchFamily="34" charset="0"/>
              </a:rPr>
              <a:t>.</a:t>
            </a:r>
          </a:p>
        </p:txBody>
      </p:sp>
      <p:sp>
        <p:nvSpPr>
          <p:cNvPr id="72" name="References Textbox"/>
          <p:cNvSpPr txBox="1"/>
          <p:nvPr/>
        </p:nvSpPr>
        <p:spPr>
          <a:xfrm>
            <a:off x="22242780" y="35533330"/>
            <a:ext cx="10175875" cy="6090285"/>
          </a:xfrm>
          <a:prstGeom prst="rect">
            <a:avLst/>
          </a:prstGeom>
          <a:solidFill>
            <a:schemeClr val="bg1">
              <a:alpha val="63000"/>
            </a:schemeClr>
          </a:solidFill>
          <a:effectLst/>
        </p:spPr>
        <p:txBody>
          <a:bodyPr wrap="square">
            <a:spAutoFit/>
          </a:bodyPr>
          <a:lstStyle/>
          <a:p>
            <a:pPr>
              <a:spcAft>
                <a:spcPts val="770"/>
              </a:spcAft>
              <a:buClr>
                <a:schemeClr val="tx2"/>
              </a:buClr>
              <a:defRPr/>
            </a:pPr>
            <a:r>
              <a:rPr lang="en-US" sz="2000" dirty="0">
                <a:ea typeface="Arial" panose="020B0604020202020204" pitchFamily="34" charset="0"/>
                <a:cs typeface="Arial" panose="020B0604020202020204" pitchFamily="34" charset="0"/>
              </a:rPr>
              <a:t>Abadsa, A., &amp;amp; Thabet, A. A. (2012). Mental health problems among</a:t>
            </a:r>
          </a:p>
          <a:p>
            <a:pPr>
              <a:spcAft>
                <a:spcPts val="770"/>
              </a:spcAft>
              <a:buClr>
                <a:schemeClr val="tx2"/>
              </a:buClr>
              <a:defRPr/>
            </a:pPr>
            <a:r>
              <a:rPr lang="en-US" sz="2000" dirty="0">
                <a:ea typeface="Arial" panose="020B0604020202020204" pitchFamily="34" charset="0"/>
                <a:cs typeface="Arial" panose="020B0604020202020204" pitchFamily="34" charset="0"/>
              </a:rPr>
              <a:t>Palestinian university students in the Gaza Strip. Arabpsynet E</a:t>
            </a:r>
          </a:p>
          <a:p>
            <a:pPr>
              <a:spcAft>
                <a:spcPts val="770"/>
              </a:spcAft>
              <a:buClr>
                <a:schemeClr val="tx2"/>
              </a:buClr>
              <a:defRPr/>
            </a:pPr>
            <a:r>
              <a:rPr lang="en-US" sz="2000" dirty="0">
                <a:ea typeface="Arial" panose="020B0604020202020204" pitchFamily="34" charset="0"/>
                <a:cs typeface="Arial" panose="020B0604020202020204" pitchFamily="34" charset="0"/>
              </a:rPr>
              <a:t>Journal.‏</a:t>
            </a:r>
          </a:p>
          <a:p>
            <a:pPr>
              <a:spcAft>
                <a:spcPts val="770"/>
              </a:spcAft>
              <a:buClr>
                <a:schemeClr val="tx2"/>
              </a:buClr>
              <a:defRPr/>
            </a:pPr>
            <a:r>
              <a:rPr lang="en-US" sz="2000" dirty="0">
                <a:ea typeface="Arial" panose="020B0604020202020204" pitchFamily="34" charset="0"/>
                <a:cs typeface="Arial" panose="020B0604020202020204" pitchFamily="34" charset="0"/>
              </a:rPr>
              <a:t>Abba-Aji, A., Li, D., Hrabok, M., Shalaby, R., Gusnowski, A., Vuong,</a:t>
            </a:r>
          </a:p>
          <a:p>
            <a:pPr>
              <a:spcAft>
                <a:spcPts val="770"/>
              </a:spcAft>
              <a:buClr>
                <a:schemeClr val="tx2"/>
              </a:buClr>
              <a:defRPr/>
            </a:pPr>
            <a:r>
              <a:rPr lang="en-US" sz="2000" dirty="0">
                <a:ea typeface="Arial" panose="020B0604020202020204" pitchFamily="34" charset="0"/>
                <a:cs typeface="Arial" panose="020B0604020202020204" pitchFamily="34" charset="0"/>
              </a:rPr>
              <a:t>W., ... &amp;amp; Agyapong, V. I. (2020). COVID-19 pandemic and mental</a:t>
            </a:r>
          </a:p>
          <a:p>
            <a:pPr>
              <a:spcAft>
                <a:spcPts val="770"/>
              </a:spcAft>
              <a:buClr>
                <a:schemeClr val="tx2"/>
              </a:buClr>
              <a:defRPr/>
            </a:pPr>
            <a:r>
              <a:rPr lang="en-US" sz="2000" dirty="0">
                <a:ea typeface="Arial" panose="020B0604020202020204" pitchFamily="34" charset="0"/>
                <a:cs typeface="Arial" panose="020B0604020202020204" pitchFamily="34" charset="0"/>
              </a:rPr>
              <a:t>health: prevalence and correlates of new-onset obsessive-</a:t>
            </a:r>
          </a:p>
          <a:p>
            <a:pPr>
              <a:spcAft>
                <a:spcPts val="770"/>
              </a:spcAft>
              <a:buClr>
                <a:schemeClr val="tx2"/>
              </a:buClr>
              <a:defRPr/>
            </a:pPr>
            <a:r>
              <a:rPr lang="en-US" sz="2000" dirty="0">
                <a:ea typeface="Arial" panose="020B0604020202020204" pitchFamily="34" charset="0"/>
                <a:cs typeface="Arial" panose="020B0604020202020204" pitchFamily="34" charset="0"/>
              </a:rPr>
              <a:t>compulsive symptoms in a Canadian province. International</a:t>
            </a:r>
          </a:p>
          <a:p>
            <a:pPr>
              <a:spcAft>
                <a:spcPts val="770"/>
              </a:spcAft>
              <a:buClr>
                <a:schemeClr val="tx2"/>
              </a:buClr>
              <a:defRPr/>
            </a:pPr>
            <a:r>
              <a:rPr lang="en-US" sz="2000" dirty="0">
                <a:ea typeface="Arial" panose="020B0604020202020204" pitchFamily="34" charset="0"/>
                <a:cs typeface="Arial" panose="020B0604020202020204" pitchFamily="34" charset="0"/>
              </a:rPr>
              <a:t>Journal of Environmental Research and Public Health, 17(19),</a:t>
            </a:r>
          </a:p>
          <a:p>
            <a:pPr>
              <a:spcAft>
                <a:spcPts val="770"/>
              </a:spcAft>
              <a:buClr>
                <a:schemeClr val="tx2"/>
              </a:buClr>
              <a:defRPr/>
            </a:pPr>
            <a:r>
              <a:rPr lang="en-US" sz="2000" dirty="0">
                <a:ea typeface="Arial" panose="020B0604020202020204" pitchFamily="34" charset="0"/>
                <a:cs typeface="Arial" panose="020B0604020202020204" pitchFamily="34" charset="0"/>
              </a:rPr>
              <a:t>6986.‏</a:t>
            </a:r>
          </a:p>
          <a:p>
            <a:pPr>
              <a:spcAft>
                <a:spcPts val="770"/>
              </a:spcAft>
              <a:buClr>
                <a:schemeClr val="tx2"/>
              </a:buClr>
              <a:defRPr/>
            </a:pPr>
            <a:r>
              <a:rPr lang="en-US" sz="2000" dirty="0">
                <a:ea typeface="Arial" panose="020B0604020202020204" pitchFamily="34" charset="0"/>
                <a:cs typeface="Arial" panose="020B0604020202020204" pitchFamily="34" charset="0"/>
              </a:rPr>
              <a:t>Abramowitz, J. S., &amp;amp; Jacoby, R. J. (2014). Obsessive‐compulsive</a:t>
            </a:r>
          </a:p>
          <a:p>
            <a:pPr>
              <a:spcAft>
                <a:spcPts val="770"/>
              </a:spcAft>
              <a:buClr>
                <a:schemeClr val="tx2"/>
              </a:buClr>
              <a:defRPr/>
            </a:pPr>
            <a:r>
              <a:rPr lang="en-US" sz="2000" dirty="0">
                <a:ea typeface="Arial" panose="020B0604020202020204" pitchFamily="34" charset="0"/>
                <a:cs typeface="Arial" panose="020B0604020202020204" pitchFamily="34" charset="0"/>
              </a:rPr>
              <a:t>disorder in the DSM‐5. Clinical Psychology: Science and</a:t>
            </a:r>
          </a:p>
          <a:p>
            <a:pPr>
              <a:spcAft>
                <a:spcPts val="770"/>
              </a:spcAft>
              <a:buClr>
                <a:schemeClr val="tx2"/>
              </a:buClr>
              <a:defRPr/>
            </a:pPr>
            <a:r>
              <a:rPr lang="en-US" sz="2000" dirty="0">
                <a:ea typeface="Arial" panose="020B0604020202020204" pitchFamily="34" charset="0"/>
                <a:cs typeface="Arial" panose="020B0604020202020204" pitchFamily="34" charset="0"/>
              </a:rPr>
              <a:t>Practice, 21(3), 221.‏</a:t>
            </a:r>
          </a:p>
          <a:p>
            <a:pPr>
              <a:spcAft>
                <a:spcPts val="770"/>
              </a:spcAft>
              <a:buClr>
                <a:schemeClr val="tx2"/>
              </a:buClr>
              <a:defRPr/>
            </a:pPr>
            <a:r>
              <a:rPr lang="en-US" sz="2000" dirty="0">
                <a:ea typeface="Arial" panose="020B0604020202020204" pitchFamily="34" charset="0"/>
                <a:cs typeface="Arial" panose="020B0604020202020204" pitchFamily="34" charset="0"/>
              </a:rPr>
              <a:t>Aguglia, A., Signorelli, M. S., Albert, U., &amp;amp; Maina, G. (2018). The</a:t>
            </a:r>
          </a:p>
          <a:p>
            <a:pPr>
              <a:spcAft>
                <a:spcPts val="770"/>
              </a:spcAft>
              <a:buClr>
                <a:schemeClr val="tx2"/>
              </a:buClr>
              <a:defRPr/>
            </a:pPr>
            <a:r>
              <a:rPr lang="en-US" sz="2000" dirty="0">
                <a:ea typeface="Arial" panose="020B0604020202020204" pitchFamily="34" charset="0"/>
                <a:cs typeface="Arial" panose="020B0604020202020204" pitchFamily="34" charset="0"/>
              </a:rPr>
              <a:t>impact of general medical conditions in obsessive-compulsive</a:t>
            </a:r>
          </a:p>
          <a:p>
            <a:pPr>
              <a:spcAft>
                <a:spcPts val="770"/>
              </a:spcAft>
              <a:buClr>
                <a:schemeClr val="tx2"/>
              </a:buClr>
              <a:defRPr/>
            </a:pPr>
            <a:r>
              <a:rPr lang="en-US" sz="2000" dirty="0">
                <a:ea typeface="Arial" panose="020B0604020202020204" pitchFamily="34" charset="0"/>
                <a:cs typeface="Arial" panose="020B0604020202020204" pitchFamily="34" charset="0"/>
              </a:rPr>
              <a:t>disorder. Psychiatry investigation, 15(3), 246.‏ </a:t>
            </a:r>
          </a:p>
        </p:txBody>
      </p:sp>
      <p:sp>
        <p:nvSpPr>
          <p:cNvPr id="73" name="Rectangle 72"/>
          <p:cNvSpPr/>
          <p:nvPr/>
        </p:nvSpPr>
        <p:spPr>
          <a:xfrm>
            <a:off x="-204379" y="40964436"/>
            <a:ext cx="33049028" cy="3051224"/>
          </a:xfrm>
          <a:prstGeom prst="rect">
            <a:avLst/>
          </a:prstGeom>
          <a:solidFill>
            <a:srgbClr val="00008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75" name="TextBox 74"/>
          <p:cNvSpPr txBox="1"/>
          <p:nvPr/>
        </p:nvSpPr>
        <p:spPr>
          <a:xfrm>
            <a:off x="2288840" y="41792326"/>
            <a:ext cx="19417251" cy="1015663"/>
          </a:xfrm>
          <a:prstGeom prst="rect">
            <a:avLst/>
          </a:prstGeom>
          <a:noFill/>
        </p:spPr>
        <p:txBody>
          <a:bodyPr wrap="square" rtlCol="0">
            <a:spAutoFit/>
          </a:bodyPr>
          <a:lstStyle/>
          <a:p>
            <a:r>
              <a:rPr lang="en-US" sz="6000" b="1" dirty="0" smtClean="0">
                <a:solidFill>
                  <a:schemeClr val="bg1"/>
                </a:solidFill>
                <a:latin typeface="Raleway" panose="020B0003030101060003" pitchFamily="34" charset="0"/>
              </a:rPr>
              <a:t>The First National Health Research Conference 2022</a:t>
            </a:r>
            <a:endParaRPr lang="en-US" sz="6000" b="1" dirty="0">
              <a:solidFill>
                <a:schemeClr val="bg1"/>
              </a:solidFill>
              <a:latin typeface="Raleway" panose="020B0003030101060003" pitchFamily="34" charset="0"/>
            </a:endParaRPr>
          </a:p>
        </p:txBody>
      </p:sp>
      <p:sp>
        <p:nvSpPr>
          <p:cNvPr id="79" name="TextBox 78"/>
          <p:cNvSpPr txBox="1"/>
          <p:nvPr/>
        </p:nvSpPr>
        <p:spPr>
          <a:xfrm>
            <a:off x="20542885" y="41366440"/>
            <a:ext cx="11986260" cy="1938020"/>
          </a:xfrm>
          <a:prstGeom prst="rect">
            <a:avLst/>
          </a:prstGeom>
          <a:noFill/>
        </p:spPr>
        <p:txBody>
          <a:bodyPr wrap="square" rtlCol="0">
            <a:spAutoFit/>
          </a:bodyPr>
          <a:lstStyle/>
          <a:p>
            <a:r>
              <a:rPr lang="en-US" sz="3600" b="1" dirty="0">
                <a:solidFill>
                  <a:schemeClr val="bg1"/>
                </a:solidFill>
                <a:latin typeface="Raleway SemiBold" panose="020B0003030101060003" pitchFamily="34" charset="0"/>
              </a:rPr>
              <a:t> </a:t>
            </a:r>
            <a:r>
              <a:rPr lang="en-US" sz="2800" b="1" dirty="0">
                <a:solidFill>
                  <a:schemeClr val="bg1"/>
                </a:solidFill>
                <a:latin typeface="Raleway SemiBold" panose="020B0003030101060003" pitchFamily="34" charset="0"/>
              </a:rPr>
              <a:t>1  Department of Public Health, An-Najah National University, Nablus, Palestine. asarhan@najah.edu</a:t>
            </a:r>
          </a:p>
          <a:p>
            <a:r>
              <a:rPr lang="en-US" sz="2800" b="1" dirty="0">
                <a:solidFill>
                  <a:schemeClr val="bg1"/>
                </a:solidFill>
                <a:latin typeface="Raleway SemiBold" panose="020B0003030101060003" pitchFamily="34" charset="0"/>
              </a:rPr>
              <a:t>2 Thabet Thabet Governmental Hospital, Tulkarm</a:t>
            </a:r>
          </a:p>
          <a:p>
            <a:r>
              <a:rPr lang="en-US" sz="2800" b="1" dirty="0">
                <a:solidFill>
                  <a:schemeClr val="bg1"/>
                </a:solidFill>
                <a:latin typeface="Raleway SemiBold" panose="020B0003030101060003" pitchFamily="34" charset="0"/>
              </a:rPr>
              <a:t> manahelsaleh81@gmail.com</a:t>
            </a:r>
          </a:p>
        </p:txBody>
      </p:sp>
      <p:sp>
        <p:nvSpPr>
          <p:cNvPr id="81" name="Rectangle 80"/>
          <p:cNvSpPr/>
          <p:nvPr/>
        </p:nvSpPr>
        <p:spPr>
          <a:xfrm>
            <a:off x="21974100" y="12231929"/>
            <a:ext cx="9923082" cy="9940290"/>
          </a:xfrm>
          <a:prstGeom prst="rect">
            <a:avLst/>
          </a:prstGeom>
        </p:spPr>
        <p:txBody>
          <a:bodyPr wrap="square">
            <a:spAutoFit/>
          </a:bodyPr>
          <a:lstStyle/>
          <a:p>
            <a:r>
              <a:rPr lang="en-US" sz="4000"/>
              <a:t>The prevalence of obsessive-compulsive behavior symptoms among the participants</a:t>
            </a:r>
          </a:p>
          <a:p>
            <a:r>
              <a:rPr lang="en-US" sz="4000"/>
              <a:t>was (47.0%) during COVID-19 Pandemic. People with other diseases like hypertension, diabetes, heart disease, and others were 2.4 times more likely to have OCD when compared to others from healthy people. Furthermore, who have COVID-19 were twice as likely to develop OCD as non-infected people. On the other hand, People who did not adhere to safety procedures were 0.31 times less likely to develop OCD than others who closely adhered to these procedures. Besides, the study showed that people previously diagnosed with OCD are at 4.95 times risk of worsening their condition during this pandemic.</a:t>
            </a:r>
          </a:p>
        </p:txBody>
      </p:sp>
      <p:sp>
        <p:nvSpPr>
          <p:cNvPr id="82" name="Rectangle 81"/>
          <p:cNvSpPr/>
          <p:nvPr/>
        </p:nvSpPr>
        <p:spPr>
          <a:xfrm>
            <a:off x="1276033" y="20221911"/>
            <a:ext cx="3124573" cy="536878"/>
          </a:xfrm>
          <a:prstGeom prst="rect">
            <a:avLst/>
          </a:prstGeom>
        </p:spPr>
        <p:txBody>
          <a:bodyPr wrap="none">
            <a:spAutoFit/>
          </a:bodyPr>
          <a:lstStyle/>
          <a:p>
            <a:pPr>
              <a:lnSpc>
                <a:spcPts val="2945"/>
              </a:lnSpc>
              <a:spcAft>
                <a:spcPts val="770"/>
              </a:spcAft>
              <a:defRPr/>
            </a:pPr>
            <a:r>
              <a:rPr lang="en-US" sz="5400" b="1" dirty="0">
                <a:solidFill>
                  <a:srgbClr val="00008F"/>
                </a:solidFill>
                <a:latin typeface="Raleway ExtraBold" panose="020B0003030101060003" pitchFamily="34" charset="0"/>
              </a:rPr>
              <a:t>Methods</a:t>
            </a:r>
          </a:p>
        </p:txBody>
      </p:sp>
      <p:sp>
        <p:nvSpPr>
          <p:cNvPr id="83" name="Rectangle 82"/>
          <p:cNvSpPr/>
          <p:nvPr/>
        </p:nvSpPr>
        <p:spPr>
          <a:xfrm>
            <a:off x="11927747" y="11933040"/>
            <a:ext cx="4717958" cy="536878"/>
          </a:xfrm>
          <a:prstGeom prst="rect">
            <a:avLst/>
          </a:prstGeom>
        </p:spPr>
        <p:txBody>
          <a:bodyPr wrap="none">
            <a:spAutoFit/>
          </a:bodyPr>
          <a:lstStyle/>
          <a:p>
            <a:pPr>
              <a:lnSpc>
                <a:spcPts val="2945"/>
              </a:lnSpc>
              <a:spcAft>
                <a:spcPts val="770"/>
              </a:spcAft>
              <a:defRPr/>
            </a:pPr>
            <a:r>
              <a:rPr lang="en-US" sz="5400" b="1" dirty="0">
                <a:solidFill>
                  <a:srgbClr val="00008F"/>
                </a:solidFill>
                <a:latin typeface="Raleway ExtraBold" panose="020B0003030101060003" pitchFamily="34" charset="0"/>
              </a:rPr>
              <a:t>Data Analysis</a:t>
            </a:r>
          </a:p>
        </p:txBody>
      </p:sp>
      <p:sp>
        <p:nvSpPr>
          <p:cNvPr id="84" name="Rectangle 83"/>
          <p:cNvSpPr/>
          <p:nvPr/>
        </p:nvSpPr>
        <p:spPr>
          <a:xfrm>
            <a:off x="21976858" y="11785600"/>
            <a:ext cx="2704587" cy="464230"/>
          </a:xfrm>
          <a:prstGeom prst="rect">
            <a:avLst/>
          </a:prstGeom>
        </p:spPr>
        <p:txBody>
          <a:bodyPr wrap="square">
            <a:spAutoFit/>
          </a:bodyPr>
          <a:lstStyle/>
          <a:p>
            <a:pPr>
              <a:lnSpc>
                <a:spcPts val="2945"/>
              </a:lnSpc>
              <a:spcAft>
                <a:spcPts val="770"/>
              </a:spcAft>
              <a:defRPr/>
            </a:pPr>
            <a:r>
              <a:rPr lang="en-US" sz="5400" b="1" dirty="0">
                <a:solidFill>
                  <a:srgbClr val="00008F"/>
                </a:solidFill>
                <a:latin typeface="Raleway ExtraBold" panose="020B0003030101060003" pitchFamily="34" charset="0"/>
              </a:rPr>
              <a:t>Results</a:t>
            </a:r>
          </a:p>
        </p:txBody>
      </p:sp>
      <p:sp>
        <p:nvSpPr>
          <p:cNvPr id="85" name="Rectangle 84"/>
          <p:cNvSpPr/>
          <p:nvPr/>
        </p:nvSpPr>
        <p:spPr>
          <a:xfrm>
            <a:off x="22106890" y="34542730"/>
            <a:ext cx="3818890" cy="468630"/>
          </a:xfrm>
          <a:prstGeom prst="rect">
            <a:avLst/>
          </a:prstGeom>
        </p:spPr>
        <p:txBody>
          <a:bodyPr wrap="square">
            <a:spAutoFit/>
          </a:bodyPr>
          <a:lstStyle/>
          <a:p>
            <a:pPr>
              <a:lnSpc>
                <a:spcPts val="2945"/>
              </a:lnSpc>
              <a:spcAft>
                <a:spcPts val="770"/>
              </a:spcAft>
              <a:defRPr/>
            </a:pPr>
            <a:r>
              <a:rPr lang="en-US" sz="5400" b="1" dirty="0">
                <a:solidFill>
                  <a:srgbClr val="00008F"/>
                </a:solidFill>
                <a:latin typeface="Raleway ExtraBold" panose="020B0003030101060003" pitchFamily="34" charset="0"/>
              </a:rPr>
              <a:t>References</a:t>
            </a:r>
          </a:p>
        </p:txBody>
      </p:sp>
      <p:sp>
        <p:nvSpPr>
          <p:cNvPr id="86" name="Rectangle 85"/>
          <p:cNvSpPr/>
          <p:nvPr/>
        </p:nvSpPr>
        <p:spPr>
          <a:xfrm>
            <a:off x="21976858" y="25746080"/>
            <a:ext cx="3948517" cy="536878"/>
          </a:xfrm>
          <a:prstGeom prst="rect">
            <a:avLst/>
          </a:prstGeom>
        </p:spPr>
        <p:txBody>
          <a:bodyPr wrap="none">
            <a:spAutoFit/>
          </a:bodyPr>
          <a:lstStyle/>
          <a:p>
            <a:pPr>
              <a:lnSpc>
                <a:spcPts val="2945"/>
              </a:lnSpc>
              <a:spcAft>
                <a:spcPts val="770"/>
              </a:spcAft>
              <a:defRPr/>
            </a:pPr>
            <a:r>
              <a:rPr lang="en-US" sz="5400" b="1" dirty="0">
                <a:solidFill>
                  <a:srgbClr val="00008F"/>
                </a:solidFill>
                <a:latin typeface="Raleway ExtraBold" panose="020B0003030101060003" pitchFamily="34" charset="0"/>
              </a:rPr>
              <a:t>Conclusion</a:t>
            </a:r>
          </a:p>
        </p:txBody>
      </p:sp>
      <p:sp>
        <p:nvSpPr>
          <p:cNvPr id="92" name="Introduction Textbox"/>
          <p:cNvSpPr txBox="1">
            <a:spLocks noChangeArrowheads="1"/>
          </p:cNvSpPr>
          <p:nvPr/>
        </p:nvSpPr>
        <p:spPr bwMode="auto">
          <a:xfrm>
            <a:off x="893662" y="14198358"/>
            <a:ext cx="9807200" cy="3553460"/>
          </a:xfrm>
          <a:prstGeom prst="rect">
            <a:avLst/>
          </a:prstGeom>
          <a:noFill/>
          <a:ln>
            <a:noFill/>
          </a:ln>
          <a:effectLst/>
        </p:spPr>
        <p:txBody>
          <a:bodyPr wrap="square">
            <a:spAutoFit/>
          </a:bodyPr>
          <a:lstStyle>
            <a:lvl1pPr>
              <a:defRPr sz="2900">
                <a:solidFill>
                  <a:schemeClr val="tx1"/>
                </a:solidFill>
                <a:latin typeface="Arial Narrow" panose="020B0606020202030204" charset="0"/>
                <a:ea typeface="MS PGothic" panose="020B0600070205080204" charset="-128"/>
              </a:defRPr>
            </a:lvl1pPr>
            <a:lvl2pPr marL="742950" indent="-285750">
              <a:defRPr sz="2900">
                <a:solidFill>
                  <a:schemeClr val="tx1"/>
                </a:solidFill>
                <a:latin typeface="Arial Narrow" panose="020B0606020202030204" charset="0"/>
                <a:ea typeface="MS PGothic" panose="020B0600070205080204" charset="-128"/>
              </a:defRPr>
            </a:lvl2pPr>
            <a:lvl3pPr marL="1143000" indent="-228600">
              <a:defRPr sz="2900">
                <a:solidFill>
                  <a:schemeClr val="tx1"/>
                </a:solidFill>
                <a:latin typeface="Arial Narrow" panose="020B0606020202030204" charset="0"/>
                <a:ea typeface="MS PGothic" panose="020B0600070205080204" charset="-128"/>
              </a:defRPr>
            </a:lvl3pPr>
            <a:lvl4pPr marL="1600200" indent="-228600">
              <a:defRPr sz="2900">
                <a:solidFill>
                  <a:schemeClr val="tx1"/>
                </a:solidFill>
                <a:latin typeface="Arial Narrow" panose="020B0606020202030204" charset="0"/>
                <a:ea typeface="MS PGothic" panose="020B0600070205080204" charset="-128"/>
              </a:defRPr>
            </a:lvl4pPr>
            <a:lvl5pPr marL="2057400" indent="-228600">
              <a:defRPr sz="2900">
                <a:solidFill>
                  <a:schemeClr val="tx1"/>
                </a:solidFill>
                <a:latin typeface="Arial Narrow" panose="020B0606020202030204" charset="0"/>
                <a:ea typeface="MS PGothic" panose="020B0600070205080204" charset="-128"/>
              </a:defRPr>
            </a:lvl5pPr>
            <a:lvl6pPr marL="25146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6pPr>
            <a:lvl7pPr marL="29718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7pPr>
            <a:lvl8pPr marL="34290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8pPr>
            <a:lvl9pPr marL="3886200" indent="-228600" eaLnBrk="0" fontAlgn="base" hangingPunct="0">
              <a:spcBef>
                <a:spcPct val="0"/>
              </a:spcBef>
              <a:spcAft>
                <a:spcPct val="0"/>
              </a:spcAft>
              <a:defRPr sz="2900">
                <a:solidFill>
                  <a:schemeClr val="tx1"/>
                </a:solidFill>
                <a:latin typeface="Arial Narrow" panose="020B0606020202030204" charset="0"/>
                <a:ea typeface="MS PGothic" panose="020B0600070205080204" charset="-128"/>
              </a:defRPr>
            </a:lvl9pPr>
          </a:lstStyle>
          <a:p>
            <a:pPr>
              <a:lnSpc>
                <a:spcPts val="5400"/>
              </a:lnSpc>
            </a:pPr>
            <a:r>
              <a:rPr lang="en-US" altLang="en-US" sz="4000">
                <a:latin typeface="+mn-lt"/>
                <a:ea typeface="Arial" panose="020B0604020202020204" pitchFamily="34" charset="0"/>
              </a:rPr>
              <a:t>The rates of obsessive behaviors were increased during the Corona Virus</a:t>
            </a:r>
          </a:p>
          <a:p>
            <a:pPr>
              <a:lnSpc>
                <a:spcPts val="5400"/>
              </a:lnSpc>
            </a:pPr>
            <a:r>
              <a:rPr lang="en-US" altLang="en-US" sz="4000">
                <a:latin typeface="+mn-lt"/>
                <a:ea typeface="Arial" panose="020B0604020202020204" pitchFamily="34" charset="0"/>
              </a:rPr>
              <a:t>Disease 2019 (COVID-19) pandemic due to the preventive precautions against this</a:t>
            </a:r>
          </a:p>
          <a:p>
            <a:pPr>
              <a:lnSpc>
                <a:spcPts val="5400"/>
              </a:lnSpc>
            </a:pPr>
            <a:r>
              <a:rPr lang="en-US" altLang="en-US" sz="4000">
                <a:latin typeface="+mn-lt"/>
                <a:ea typeface="Arial" panose="020B0604020202020204" pitchFamily="34" charset="0"/>
              </a:rPr>
              <a:t>virus.</a:t>
            </a:r>
          </a:p>
        </p:txBody>
      </p:sp>
      <p:cxnSp>
        <p:nvCxnSpPr>
          <p:cNvPr id="93" name="Horizontal Section Divider" descr="Horizontal Divider"/>
          <p:cNvCxnSpPr/>
          <p:nvPr/>
        </p:nvCxnSpPr>
        <p:spPr bwMode="auto">
          <a:xfrm>
            <a:off x="1039620" y="19223726"/>
            <a:ext cx="9144000" cy="0"/>
          </a:xfrm>
          <a:prstGeom prst="line">
            <a:avLst/>
          </a:prstGeom>
          <a:noFill/>
          <a:ln w="25400" cap="flat" cmpd="sng" algn="ctr">
            <a:solidFill>
              <a:schemeClr val="tx1"/>
            </a:solidFill>
            <a:prstDash val="dash"/>
            <a:round/>
            <a:headEnd type="none" w="med" len="med"/>
            <a:tailEnd type="none" w="med" len="med"/>
          </a:ln>
          <a:effectLst/>
        </p:spPr>
      </p:cxnSp>
      <p:cxnSp>
        <p:nvCxnSpPr>
          <p:cNvPr id="96" name="Horizontal Section Divider" descr="Horizontal Divider"/>
          <p:cNvCxnSpPr/>
          <p:nvPr/>
        </p:nvCxnSpPr>
        <p:spPr bwMode="auto">
          <a:xfrm>
            <a:off x="708020" y="29366384"/>
            <a:ext cx="9144000" cy="0"/>
          </a:xfrm>
          <a:prstGeom prst="line">
            <a:avLst/>
          </a:prstGeom>
          <a:noFill/>
          <a:ln w="25400" cap="flat" cmpd="sng" algn="ctr">
            <a:solidFill>
              <a:schemeClr val="tx1"/>
            </a:solidFill>
            <a:prstDash val="dash"/>
            <a:round/>
            <a:headEnd type="none" w="med" len="med"/>
            <a:tailEnd type="none" w="med" len="med"/>
          </a:ln>
          <a:effectLst/>
        </p:spPr>
      </p:cxnSp>
      <p:sp>
        <p:nvSpPr>
          <p:cNvPr id="97" name="Picture Placeholder 2 Caption"/>
          <p:cNvSpPr txBox="1"/>
          <p:nvPr/>
        </p:nvSpPr>
        <p:spPr>
          <a:xfrm>
            <a:off x="609600" y="30093920"/>
            <a:ext cx="9348470" cy="5077460"/>
          </a:xfrm>
          <a:prstGeom prst="rect">
            <a:avLst/>
          </a:prstGeom>
          <a:noFill/>
        </p:spPr>
        <p:txBody>
          <a:bodyPr wrap="square">
            <a:spAutoFit/>
          </a:bodyPr>
          <a:lstStyle/>
          <a:p>
            <a:pPr>
              <a:spcBef>
                <a:spcPts val="530"/>
              </a:spcBef>
              <a:buClr>
                <a:schemeClr val="tx2"/>
              </a:buClr>
              <a:defRPr/>
            </a:pPr>
            <a:r>
              <a:rPr lang="en-US" sz="3600" b="1" i="1" dirty="0">
                <a:ea typeface="Arial" panose="020B0604020202020204" pitchFamily="34" charset="0"/>
                <a:cs typeface="Arial" panose="020B0604020202020204" pitchFamily="34" charset="0"/>
              </a:rPr>
              <a:t>Recommendations:</a:t>
            </a:r>
            <a:r>
              <a:rPr lang="en-US" sz="3600" i="1" dirty="0">
                <a:ea typeface="Arial" panose="020B0604020202020204" pitchFamily="34" charset="0"/>
                <a:cs typeface="Arial" panose="020B0604020202020204" pitchFamily="34" charset="0"/>
              </a:rPr>
              <a:t> The Palestinian Ministry of Health should support the</a:t>
            </a:r>
            <a:r>
              <a:rPr lang="ar-SA" altLang="en-US" sz="3600" i="1" dirty="0">
                <a:ea typeface="Arial" panose="020B0604020202020204" pitchFamily="34" charset="0"/>
                <a:cs typeface="Arial" panose="020B0604020202020204" pitchFamily="34" charset="0"/>
              </a:rPr>
              <a:t> </a:t>
            </a:r>
            <a:r>
              <a:rPr lang="en-US" sz="3600" i="1" dirty="0">
                <a:ea typeface="Arial" panose="020B0604020202020204" pitchFamily="34" charset="0"/>
                <a:cs typeface="Arial" panose="020B0604020202020204" pitchFamily="34" charset="0"/>
              </a:rPr>
              <a:t>psychiatrists, psychologists and community mental health</a:t>
            </a:r>
            <a:r>
              <a:rPr lang="ar-SA" altLang="en-US" sz="3600" i="1" dirty="0">
                <a:ea typeface="Arial" panose="020B0604020202020204" pitchFamily="34" charset="0"/>
                <a:cs typeface="Arial" panose="020B0604020202020204" pitchFamily="34" charset="0"/>
              </a:rPr>
              <a:t> </a:t>
            </a:r>
            <a:r>
              <a:rPr lang="en-US" sz="3600" i="1" dirty="0">
                <a:ea typeface="Arial" panose="020B0604020202020204" pitchFamily="34" charset="0"/>
                <a:cs typeface="Arial" panose="020B0604020202020204" pitchFamily="34" charset="0"/>
              </a:rPr>
              <a:t>nursing, to play their role in the diagnosis, treatment and follow-up of OCD</a:t>
            </a:r>
            <a:r>
              <a:rPr lang="ar-SA" altLang="en-US" sz="3600" i="1" dirty="0">
                <a:ea typeface="Arial" panose="020B0604020202020204" pitchFamily="34" charset="0"/>
                <a:cs typeface="Arial" panose="020B0604020202020204" pitchFamily="34" charset="0"/>
              </a:rPr>
              <a:t> And supporting their role in</a:t>
            </a:r>
            <a:r>
              <a:rPr lang="en-US" altLang="ar-SA" sz="3600" i="1" dirty="0">
                <a:ea typeface="Arial" panose="020B0604020202020204" pitchFamily="34" charset="0"/>
                <a:cs typeface="Arial" panose="020B0604020202020204" pitchFamily="34" charset="0"/>
              </a:rPr>
              <a:t> </a:t>
            </a:r>
            <a:r>
              <a:rPr lang="ar-SA" altLang="en-US" sz="3600" i="1" dirty="0">
                <a:ea typeface="Arial" panose="020B0604020202020204" pitchFamily="34" charset="0"/>
                <a:cs typeface="Arial" panose="020B0604020202020204" pitchFamily="34" charset="0"/>
              </a:rPr>
              <a:t>conducting and publishing studies related to the prevalence of</a:t>
            </a:r>
            <a:r>
              <a:rPr lang="en-US" altLang="ar-SA" sz="3600" i="1" dirty="0">
                <a:ea typeface="Arial" panose="020B0604020202020204" pitchFamily="34" charset="0"/>
                <a:cs typeface="Arial" panose="020B0604020202020204" pitchFamily="34" charset="0"/>
              </a:rPr>
              <a:t> </a:t>
            </a:r>
            <a:r>
              <a:rPr lang="ar-SA" altLang="en-US" sz="3600" i="1" dirty="0">
                <a:ea typeface="Arial" panose="020B0604020202020204" pitchFamily="34" charset="0"/>
                <a:cs typeface="Arial" panose="020B0604020202020204" pitchFamily="34" charset="0"/>
              </a:rPr>
              <a:t>obsessive-compulsive disorder in Palestine </a:t>
            </a:r>
            <a:r>
              <a:rPr lang="en-US" altLang="en-US" sz="3600" i="1" dirty="0">
                <a:ea typeface="Arial" panose="020B0604020202020204" pitchFamily="34" charset="0"/>
                <a:cs typeface="Arial" panose="020B0604020202020204" pitchFamily="34" charset="0"/>
              </a:rPr>
              <a:t>After </a:t>
            </a:r>
            <a:r>
              <a:rPr lang="ar-SA" altLang="en-US" sz="3600" i="1" dirty="0">
                <a:ea typeface="Arial" panose="020B0604020202020204" pitchFamily="34" charset="0"/>
                <a:cs typeface="Arial" panose="020B0604020202020204" pitchFamily="34" charset="0"/>
              </a:rPr>
              <a:t>the COVID-19pandemic.</a:t>
            </a:r>
          </a:p>
        </p:txBody>
      </p:sp>
      <p:graphicFrame>
        <p:nvGraphicFramePr>
          <p:cNvPr id="100" name="Chart A" descr="Chart A"/>
          <p:cNvGraphicFramePr/>
          <p:nvPr/>
        </p:nvGraphicFramePr>
        <p:xfrm>
          <a:off x="37781230" y="19409410"/>
          <a:ext cx="8121015" cy="4196715"/>
        </p:xfrm>
        <a:graphic>
          <a:graphicData uri="http://schemas.openxmlformats.org/drawingml/2006/chart">
            <c:chart xmlns:c="http://schemas.openxmlformats.org/drawingml/2006/chart" xmlns:r="http://schemas.openxmlformats.org/officeDocument/2006/relationships" r:id="rId2"/>
          </a:graphicData>
        </a:graphic>
      </p:graphicFrame>
      <p:cxnSp>
        <p:nvCxnSpPr>
          <p:cNvPr id="103" name="Horizontal Section Divider" descr="Horizontal Divider"/>
          <p:cNvCxnSpPr/>
          <p:nvPr/>
        </p:nvCxnSpPr>
        <p:spPr bwMode="auto">
          <a:xfrm>
            <a:off x="11521073" y="19409175"/>
            <a:ext cx="914400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05" name="Chart B" descr="Chart B"/>
          <p:cNvGraphicFramePr/>
          <p:nvPr/>
        </p:nvGraphicFramePr>
        <p:xfrm>
          <a:off x="13171170" y="26292810"/>
          <a:ext cx="2254250" cy="848995"/>
        </p:xfrm>
        <a:graphic>
          <a:graphicData uri="http://schemas.openxmlformats.org/drawingml/2006/chart">
            <c:chart xmlns:c="http://schemas.openxmlformats.org/drawingml/2006/chart" xmlns:r="http://schemas.openxmlformats.org/officeDocument/2006/relationships" r:id="rId3"/>
          </a:graphicData>
        </a:graphic>
      </p:graphicFrame>
      <p:cxnSp>
        <p:nvCxnSpPr>
          <p:cNvPr id="106" name="Vertical Section Divider" descr="Vertical Divider"/>
          <p:cNvCxnSpPr/>
          <p:nvPr/>
        </p:nvCxnSpPr>
        <p:spPr bwMode="auto">
          <a:xfrm>
            <a:off x="16320301" y="27673509"/>
            <a:ext cx="0" cy="4657502"/>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08" name="Chart C" descr="Chart C"/>
          <p:cNvGraphicFramePr/>
          <p:nvPr/>
        </p:nvGraphicFramePr>
        <p:xfrm>
          <a:off x="43143805" y="31264860"/>
          <a:ext cx="3900170" cy="424180"/>
        </p:xfrm>
        <a:graphic>
          <a:graphicData uri="http://schemas.openxmlformats.org/drawingml/2006/chart">
            <c:chart xmlns:c="http://schemas.openxmlformats.org/drawingml/2006/chart" xmlns:r="http://schemas.openxmlformats.org/officeDocument/2006/relationships" r:id="rId4"/>
          </a:graphicData>
        </a:graphic>
      </p:graphicFrame>
      <p:cxnSp>
        <p:nvCxnSpPr>
          <p:cNvPr id="109" name="Horizontal Section Divider" descr="Horizontal Divider"/>
          <p:cNvCxnSpPr/>
          <p:nvPr/>
        </p:nvCxnSpPr>
        <p:spPr bwMode="auto">
          <a:xfrm>
            <a:off x="11934264" y="24916637"/>
            <a:ext cx="9144000" cy="0"/>
          </a:xfrm>
          <a:prstGeom prst="line">
            <a:avLst/>
          </a:prstGeom>
          <a:noFill/>
          <a:ln w="25400" cap="flat" cmpd="sng" algn="ctr">
            <a:solidFill>
              <a:schemeClr val="tx1"/>
            </a:solidFill>
            <a:prstDash val="dash"/>
            <a:round/>
            <a:headEnd type="none" w="med" len="med"/>
            <a:tailEnd type="none" w="med" len="med"/>
          </a:ln>
          <a:effectLst/>
        </p:spPr>
      </p:cxnSp>
      <p:cxnSp>
        <p:nvCxnSpPr>
          <p:cNvPr id="111" name="Horizontal Section Divider" descr="Horizontal Divider"/>
          <p:cNvCxnSpPr/>
          <p:nvPr/>
        </p:nvCxnSpPr>
        <p:spPr bwMode="auto">
          <a:xfrm>
            <a:off x="11748301" y="32504794"/>
            <a:ext cx="9144000" cy="0"/>
          </a:xfrm>
          <a:prstGeom prst="line">
            <a:avLst/>
          </a:prstGeom>
          <a:noFill/>
          <a:ln w="25400" cap="flat" cmpd="sng" algn="ctr">
            <a:solidFill>
              <a:schemeClr val="tx1"/>
            </a:solidFill>
            <a:prstDash val="dash"/>
            <a:round/>
            <a:headEnd type="none" w="med" len="med"/>
            <a:tailEnd type="none" w="med" len="med"/>
          </a:ln>
          <a:effectLst/>
        </p:spPr>
      </p:cxnSp>
      <p:cxnSp>
        <p:nvCxnSpPr>
          <p:cNvPr id="114" name="Horizontal Section Divider" descr="Horizontal Divider"/>
          <p:cNvCxnSpPr/>
          <p:nvPr/>
        </p:nvCxnSpPr>
        <p:spPr bwMode="auto">
          <a:xfrm>
            <a:off x="11934264" y="35539115"/>
            <a:ext cx="914400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15" name="Data Table " descr="Table 1"/>
          <p:cNvGraphicFramePr>
            <a:graphicFrameLocks noGrp="1"/>
          </p:cNvGraphicFramePr>
          <p:nvPr/>
        </p:nvGraphicFramePr>
        <p:xfrm>
          <a:off x="11729720" y="27252295"/>
          <a:ext cx="9322435" cy="9675495"/>
        </p:xfrm>
        <a:graphic>
          <a:graphicData uri="http://schemas.openxmlformats.org/drawingml/2006/table">
            <a:tbl>
              <a:tblPr firstRow="1" bandRow="1">
                <a:tableStyleId>{6E25E649-3F16-4E02-A733-19D2CDBF48F0}</a:tableStyleId>
              </a:tblPr>
              <a:tblGrid>
                <a:gridCol w="2176145"/>
                <a:gridCol w="2433320"/>
                <a:gridCol w="2160270"/>
                <a:gridCol w="2552700"/>
              </a:tblGrid>
              <a:tr h="2113915">
                <a:tc gridSpan="4">
                  <a:txBody>
                    <a:bodyPr/>
                    <a:lstStyle/>
                    <a:p>
                      <a:pPr algn="ctr"/>
                      <a:r>
                        <a:rPr lang="en-US" sz="3600" i="1" dirty="0">
                          <a:ea typeface="Arial" panose="020B0604020202020204" pitchFamily="34" charset="0"/>
                          <a:cs typeface="Arial" panose="020B0604020202020204" pitchFamily="34" charset="0"/>
                          <a:sym typeface="+mn-ea"/>
                        </a:rPr>
                        <a:t>Distribution of the sample according to the level of obsessive-compulsive Disorder</a:t>
                      </a:r>
                      <a:endParaRPr lang="en-US" sz="3600" i="1" dirty="0">
                        <a:ea typeface="Arial" panose="020B0604020202020204" pitchFamily="34" charset="0"/>
                        <a:cs typeface="Arial" panose="020B0604020202020204" pitchFamily="34" charset="0"/>
                      </a:endParaRPr>
                    </a:p>
                    <a:p>
                      <a:pPr algn="ctr"/>
                      <a:endParaRPr lang="en-US" sz="36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216785">
                <a:tc>
                  <a:txBody>
                    <a:bodyPr/>
                    <a:lstStyle/>
                    <a:p>
                      <a:pPr algn="ctr"/>
                      <a:r>
                        <a:rPr lang="en-US" sz="3600" b="0" cap="none" spc="0" dirty="0">
                          <a:ln>
                            <a:noFill/>
                          </a:ln>
                          <a:solidFill>
                            <a:schemeClr val="tx1"/>
                          </a:solidFill>
                          <a:effectLst/>
                        </a:rPr>
                        <a:t>Level  </a:t>
                      </a:r>
                    </a:p>
                  </a:txBody>
                  <a:tcPr marL="80289" marR="80289" marT="40145" marB="40145"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3600" dirty="0">
                          <a:ln>
                            <a:noFill/>
                          </a:ln>
                          <a:solidFill>
                            <a:schemeClr val="tx1"/>
                          </a:solidFill>
                          <a:effectLst/>
                          <a:sym typeface="+mn-ea"/>
                        </a:rPr>
                        <a:t>YBS</a:t>
                      </a:r>
                      <a:endParaRPr lang="en-US" sz="36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Frequency (n) </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Percentage (%)</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r>
              <a:tr h="1512570">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b="0" cap="none" spc="0" dirty="0">
                          <a:ln>
                            <a:noFill/>
                          </a:ln>
                          <a:solidFill>
                            <a:schemeClr val="tx1"/>
                          </a:solidFill>
                          <a:effectLst/>
                        </a:rPr>
                        <a:t>Very slight . </a:t>
                      </a: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0-7</a:t>
                      </a:r>
                      <a:endParaRPr lang="en-US" sz="36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ar-SA" altLang="en-US" sz="3600" b="0" cap="none" spc="0" dirty="0">
                          <a:ln>
                            <a:noFill/>
                          </a:ln>
                          <a:solidFill>
                            <a:schemeClr val="tx1"/>
                          </a:solidFill>
                          <a:effectLst/>
                        </a:rPr>
                        <a:t>223</a:t>
                      </a: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53.0%</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807720">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b="0" cap="none" spc="0" dirty="0">
                          <a:ln>
                            <a:noFill/>
                          </a:ln>
                          <a:solidFill>
                            <a:schemeClr val="tx1"/>
                          </a:solidFill>
                          <a:effectLst/>
                        </a:rPr>
                        <a:t>Slight   </a:t>
                      </a: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8-15.</a:t>
                      </a:r>
                      <a:endParaRPr lang="en-US" sz="36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140</a:t>
                      </a:r>
                      <a:endParaRPr lang="en-US" sz="36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33.2%</a:t>
                      </a:r>
                      <a:endParaRPr lang="en-US" sz="36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1511935">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b="0" cap="none" spc="0" dirty="0">
                          <a:ln>
                            <a:noFill/>
                          </a:ln>
                          <a:solidFill>
                            <a:schemeClr val="tx1"/>
                          </a:solidFill>
                          <a:effectLst/>
                        </a:rPr>
                        <a:t>Moderate </a:t>
                      </a:r>
                    </a:p>
                  </a:txBody>
                  <a:tcPr marL="80289" marR="80289" marT="40145" marB="40145"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16-23.  </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46</a:t>
                      </a:r>
                      <a:endParaRPr lang="en-US" sz="3600" b="0" cap="none" spc="0" dirty="0">
                        <a:ln>
                          <a:noFill/>
                        </a:ln>
                        <a:solidFill>
                          <a:schemeClr val="tx1"/>
                        </a:solidFill>
                        <a:effectLst/>
                      </a:endParaRPr>
                    </a:p>
                  </a:txBody>
                  <a:tcPr marL="80289" marR="80289" marT="40145" marB="40145"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10.9%</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1512570">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b="0" cap="none" spc="0" dirty="0">
                          <a:ln>
                            <a:noFill/>
                          </a:ln>
                          <a:solidFill>
                            <a:schemeClr val="tx1"/>
                          </a:solidFill>
                          <a:effectLst/>
                        </a:rPr>
                        <a:t>Severe</a:t>
                      </a:r>
                    </a:p>
                  </a:txBody>
                  <a:tcPr marL="80289" marR="80289" marT="40145" marB="40145"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 24-31.  </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12</a:t>
                      </a:r>
                      <a:endParaRPr lang="en-US" sz="3600" b="0" cap="none" spc="0" dirty="0">
                        <a:ln>
                          <a:noFill/>
                        </a:ln>
                        <a:solidFill>
                          <a:schemeClr val="tx1"/>
                        </a:solidFill>
                        <a:effectLst/>
                      </a:endParaRPr>
                    </a:p>
                  </a:txBody>
                  <a:tcPr marL="80289" marR="80289" marT="40145" marB="40145"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defRPr/>
                      </a:pPr>
                      <a:r>
                        <a:rPr lang="en-US" sz="3600" dirty="0">
                          <a:ln>
                            <a:noFill/>
                          </a:ln>
                          <a:solidFill>
                            <a:schemeClr val="tx1"/>
                          </a:solidFill>
                          <a:effectLst/>
                          <a:sym typeface="+mn-ea"/>
                        </a:rPr>
                        <a:t>2.9%</a:t>
                      </a:r>
                      <a:endParaRPr lang="en-US" sz="3600" b="0" cap="none" spc="0" dirty="0">
                        <a:ln>
                          <a:noFill/>
                        </a:ln>
                        <a:solidFill>
                          <a:schemeClr val="tx1"/>
                        </a:solidFill>
                        <a:effectLst/>
                      </a:endParaRPr>
                    </a:p>
                    <a:p>
                      <a:pPr marL="0" marR="0" indent="0" algn="ctr" defTabSz="457200" rtl="0" eaLnBrk="1" fontAlgn="auto" latinLnBrk="0" hangingPunct="1">
                        <a:lnSpc>
                          <a:spcPct val="100000"/>
                        </a:lnSpc>
                        <a:spcBef>
                          <a:spcPts val="0"/>
                        </a:spcBef>
                        <a:spcAft>
                          <a:spcPts val="0"/>
                        </a:spcAft>
                        <a:buClrTx/>
                        <a:buSzTx/>
                        <a:buFontTx/>
                        <a:buNone/>
                        <a:defRPr/>
                      </a:pPr>
                      <a:endParaRPr lang="en-US" sz="3600" b="0" cap="none" spc="0" dirty="0">
                        <a:ln>
                          <a:noFill/>
                        </a:ln>
                        <a:solidFill>
                          <a:schemeClr val="tx1"/>
                        </a:solidFill>
                        <a:effectLst/>
                      </a:endParaRPr>
                    </a:p>
                  </a:txBody>
                  <a:tcPr marL="80289" marR="80289" marT="40145" marB="40145"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23" name="Horizontal Section Divider" descr="Horizontal Divider"/>
          <p:cNvCxnSpPr/>
          <p:nvPr/>
        </p:nvCxnSpPr>
        <p:spPr bwMode="auto">
          <a:xfrm>
            <a:off x="22034499" y="25060370"/>
            <a:ext cx="9144000" cy="0"/>
          </a:xfrm>
          <a:prstGeom prst="line">
            <a:avLst/>
          </a:prstGeom>
          <a:noFill/>
          <a:ln w="25400" cap="flat" cmpd="sng" algn="ctr">
            <a:solidFill>
              <a:schemeClr val="tx1"/>
            </a:solidFill>
            <a:prstDash val="dash"/>
            <a:round/>
            <a:headEnd type="none" w="med" len="med"/>
            <a:tailEnd type="none" w="med" len="med"/>
          </a:ln>
          <a:effectLst/>
        </p:spPr>
      </p:cxnSp>
      <p:cxnSp>
        <p:nvCxnSpPr>
          <p:cNvPr id="164" name="Horizontal Section Divider" descr="Horizontal Divider"/>
          <p:cNvCxnSpPr/>
          <p:nvPr/>
        </p:nvCxnSpPr>
        <p:spPr bwMode="auto">
          <a:xfrm>
            <a:off x="22440899" y="35021451"/>
            <a:ext cx="9144000" cy="0"/>
          </a:xfrm>
          <a:prstGeom prst="line">
            <a:avLst/>
          </a:prstGeom>
          <a:noFill/>
          <a:ln w="25400" cap="flat" cmpd="sng" algn="ctr">
            <a:solidFill>
              <a:schemeClr val="tx1"/>
            </a:solidFill>
            <a:prstDash val="dash"/>
            <a:round/>
            <a:headEnd type="none" w="med" len="med"/>
            <a:tailEnd type="none" w="med" len="med"/>
          </a:ln>
          <a:effectLst/>
        </p:spPr>
      </p:cxnSp>
      <p:pic>
        <p:nvPicPr>
          <p:cNvPr id="1026" name="Picture 2" descr="C:\Users\Im.samaneh\Downloads\IMG_20221106_110630_053.jpg"/>
          <p:cNvPicPr>
            <a:picLocks noChangeAspect="1" noChangeArrowheads="1"/>
          </p:cNvPicPr>
          <p:nvPr/>
        </p:nvPicPr>
        <p:blipFill>
          <a:blip r:embed="rId5"/>
          <a:srcRect/>
          <a:stretch>
            <a:fillRect/>
          </a:stretch>
        </p:blipFill>
        <p:spPr bwMode="auto">
          <a:xfrm>
            <a:off x="100366" y="41366713"/>
            <a:ext cx="2236239" cy="2242758"/>
          </a:xfrm>
          <a:prstGeom prst="rect">
            <a:avLst/>
          </a:prstGeom>
          <a:noFill/>
        </p:spPr>
      </p:pic>
      <p:pic>
        <p:nvPicPr>
          <p:cNvPr id="98" name="Picture 97" descr="C:\Users\Im.samaneh\Downloads\IMG_20221106_095631_899.jpg"/>
          <p:cNvPicPr/>
          <p:nvPr/>
        </p:nvPicPr>
        <p:blipFill>
          <a:blip r:embed="rId6"/>
          <a:srcRect/>
          <a:stretch>
            <a:fillRect/>
          </a:stretch>
        </p:blipFill>
        <p:spPr bwMode="auto">
          <a:xfrm>
            <a:off x="10183620" y="194440"/>
            <a:ext cx="12966212" cy="5007711"/>
          </a:xfrm>
          <a:prstGeom prst="rect">
            <a:avLst/>
          </a:prstGeom>
          <a:noFill/>
          <a:ln w="9525">
            <a:noFill/>
            <a:miter lim="800000"/>
            <a:headEnd/>
            <a:tailEnd/>
          </a:ln>
        </p:spPr>
      </p:pic>
      <p:pic>
        <p:nvPicPr>
          <p:cNvPr id="1028" name="Picture 4" descr="وزارة الصحة الفلسطينية"/>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52" y="-45050"/>
            <a:ext cx="8522465" cy="44767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54004" y="4477978"/>
            <a:ext cx="6601875" cy="707886"/>
          </a:xfrm>
          <a:prstGeom prst="rect">
            <a:avLst/>
          </a:prstGeom>
          <a:noFill/>
        </p:spPr>
        <p:txBody>
          <a:bodyPr wrap="square" rtlCol="0">
            <a:spAutoFit/>
          </a:bodyPr>
          <a:lstStyle/>
          <a:p>
            <a:pPr algn="ctr"/>
            <a:r>
              <a:rPr lang="ar-JO" sz="4000" b="1" dirty="0" smtClean="0"/>
              <a:t>وحدة التعليم الصحي والبحث العلمي </a:t>
            </a:r>
            <a:endParaRPr lang="en-US" sz="4000" b="1" dirty="0"/>
          </a:p>
        </p:txBody>
      </p:sp>
      <p:pic>
        <p:nvPicPr>
          <p:cNvPr id="12" name="صورة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332690" y="321310"/>
            <a:ext cx="5322570" cy="488061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486</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MS PGothic</vt:lpstr>
      <vt:lpstr>Arial</vt:lpstr>
      <vt:lpstr>Calibri</vt:lpstr>
      <vt:lpstr>Calibri Light</vt:lpstr>
      <vt:lpstr>Raleway</vt:lpstr>
      <vt:lpstr>Raleway ExtraBold</vt:lpstr>
      <vt:lpstr>Raleway SemiBold</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MessmerBlust, Angela</dc:creator>
  <cp:lastModifiedBy>asus</cp:lastModifiedBy>
  <cp:revision>19</cp:revision>
  <dcterms:created xsi:type="dcterms:W3CDTF">2022-04-11T18:49:00Z</dcterms:created>
  <dcterms:modified xsi:type="dcterms:W3CDTF">2022-11-26T18:30:35Z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99B3734B13C84BFB85A6131292CD1512</vt:lpwstr>
  </property>
  <property fmtid="{D5CDD505-2E9C-101B-9397-08002B2CF9AE}" pid="3" name="KSOProductBuildVer">
    <vt:lpwstr>1033-11.2.0.11380</vt:lpwstr>
  </property>
</Properties>
</file>